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5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3F89DE16-7D3C-4753-AA63-6A71B7D5DE00}"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517734A-1CE3-437D-99A1-480146DB2B34}" type="slidenum">
              <a:rPr lang="es-CO" smtClean="0"/>
              <a:t>‹Nº›</a:t>
            </a:fld>
            <a:endParaRPr lang="es-CO"/>
          </a:p>
        </p:txBody>
      </p:sp>
    </p:spTree>
    <p:extLst>
      <p:ext uri="{BB962C8B-B14F-4D97-AF65-F5344CB8AC3E}">
        <p14:creationId xmlns:p14="http://schemas.microsoft.com/office/powerpoint/2010/main" val="439102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F89DE16-7D3C-4753-AA63-6A71B7D5DE00}"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517734A-1CE3-437D-99A1-480146DB2B34}" type="slidenum">
              <a:rPr lang="es-CO" smtClean="0"/>
              <a:t>‹Nº›</a:t>
            </a:fld>
            <a:endParaRPr lang="es-CO"/>
          </a:p>
        </p:txBody>
      </p:sp>
    </p:spTree>
    <p:extLst>
      <p:ext uri="{BB962C8B-B14F-4D97-AF65-F5344CB8AC3E}">
        <p14:creationId xmlns:p14="http://schemas.microsoft.com/office/powerpoint/2010/main" val="4075178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F89DE16-7D3C-4753-AA63-6A71B7D5DE00}"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517734A-1CE3-437D-99A1-480146DB2B34}" type="slidenum">
              <a:rPr lang="es-CO" smtClean="0"/>
              <a:t>‹Nº›</a:t>
            </a:fld>
            <a:endParaRPr lang="es-CO"/>
          </a:p>
        </p:txBody>
      </p:sp>
    </p:spTree>
    <p:extLst>
      <p:ext uri="{BB962C8B-B14F-4D97-AF65-F5344CB8AC3E}">
        <p14:creationId xmlns:p14="http://schemas.microsoft.com/office/powerpoint/2010/main" val="1111087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3F89DE16-7D3C-4753-AA63-6A71B7D5DE00}" type="datetimeFigureOut">
              <a:rPr lang="es-CO" smtClean="0"/>
              <a:t>16/07/2013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517734A-1CE3-437D-99A1-480146DB2B34}" type="slidenum">
              <a:rPr lang="es-CO" smtClean="0"/>
              <a:t>‹Nº›</a:t>
            </a:fld>
            <a:endParaRPr lang="es-CO"/>
          </a:p>
        </p:txBody>
      </p:sp>
    </p:spTree>
    <p:extLst>
      <p:ext uri="{BB962C8B-B14F-4D97-AF65-F5344CB8AC3E}">
        <p14:creationId xmlns:p14="http://schemas.microsoft.com/office/powerpoint/2010/main" val="3093863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3F89DE16-7D3C-4753-AA63-6A71B7D5DE00}" type="datetimeFigureOut">
              <a:rPr lang="es-CO" smtClean="0"/>
              <a:t>16/07/2013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A517734A-1CE3-437D-99A1-480146DB2B34}" type="slidenum">
              <a:rPr lang="es-CO" smtClean="0"/>
              <a:t>‹Nº›</a:t>
            </a:fld>
            <a:endParaRPr lang="es-CO"/>
          </a:p>
        </p:txBody>
      </p:sp>
    </p:spTree>
    <p:extLst>
      <p:ext uri="{BB962C8B-B14F-4D97-AF65-F5344CB8AC3E}">
        <p14:creationId xmlns:p14="http://schemas.microsoft.com/office/powerpoint/2010/main" val="16804944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3F89DE16-7D3C-4753-AA63-6A71B7D5DE00}" type="datetimeFigureOut">
              <a:rPr lang="es-CO" smtClean="0"/>
              <a:t>16/07/2013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A517734A-1CE3-437D-99A1-480146DB2B34}" type="slidenum">
              <a:rPr lang="es-CO" smtClean="0"/>
              <a:t>‹Nº›</a:t>
            </a:fld>
            <a:endParaRPr lang="es-CO"/>
          </a:p>
        </p:txBody>
      </p:sp>
    </p:spTree>
    <p:extLst>
      <p:ext uri="{BB962C8B-B14F-4D97-AF65-F5344CB8AC3E}">
        <p14:creationId xmlns:p14="http://schemas.microsoft.com/office/powerpoint/2010/main" val="1199229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F89DE16-7D3C-4753-AA63-6A71B7D5DE00}" type="datetimeFigureOut">
              <a:rPr lang="es-CO" smtClean="0"/>
              <a:t>16/07/2013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A517734A-1CE3-437D-99A1-480146DB2B34}" type="slidenum">
              <a:rPr lang="es-CO" smtClean="0"/>
              <a:t>‹Nº›</a:t>
            </a:fld>
            <a:endParaRPr lang="es-CO"/>
          </a:p>
        </p:txBody>
      </p:sp>
    </p:spTree>
    <p:extLst>
      <p:ext uri="{BB962C8B-B14F-4D97-AF65-F5344CB8AC3E}">
        <p14:creationId xmlns:p14="http://schemas.microsoft.com/office/powerpoint/2010/main" val="890698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F89DE16-7D3C-4753-AA63-6A71B7D5DE00}" type="datetimeFigureOut">
              <a:rPr lang="es-CO" smtClean="0"/>
              <a:t>16/07/2013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517734A-1CE3-437D-99A1-480146DB2B34}" type="slidenum">
              <a:rPr lang="es-CO" smtClean="0"/>
              <a:t>‹Nº›</a:t>
            </a:fld>
            <a:endParaRPr lang="es-CO"/>
          </a:p>
        </p:txBody>
      </p:sp>
    </p:spTree>
    <p:extLst>
      <p:ext uri="{BB962C8B-B14F-4D97-AF65-F5344CB8AC3E}">
        <p14:creationId xmlns:p14="http://schemas.microsoft.com/office/powerpoint/2010/main" val="897235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F89DE16-7D3C-4753-AA63-6A71B7D5DE00}" type="datetimeFigureOut">
              <a:rPr lang="es-CO" smtClean="0"/>
              <a:t>16/07/2013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517734A-1CE3-437D-99A1-480146DB2B34}" type="slidenum">
              <a:rPr lang="es-CO" smtClean="0"/>
              <a:t>‹Nº›</a:t>
            </a:fld>
            <a:endParaRPr lang="es-CO"/>
          </a:p>
        </p:txBody>
      </p:sp>
    </p:spTree>
    <p:extLst>
      <p:ext uri="{BB962C8B-B14F-4D97-AF65-F5344CB8AC3E}">
        <p14:creationId xmlns:p14="http://schemas.microsoft.com/office/powerpoint/2010/main" val="3412269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F89DE16-7D3C-4753-AA63-6A71B7D5DE00}"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517734A-1CE3-437D-99A1-480146DB2B34}" type="slidenum">
              <a:rPr lang="es-CO" smtClean="0"/>
              <a:t>‹Nº›</a:t>
            </a:fld>
            <a:endParaRPr lang="es-CO"/>
          </a:p>
        </p:txBody>
      </p:sp>
    </p:spTree>
    <p:extLst>
      <p:ext uri="{BB962C8B-B14F-4D97-AF65-F5344CB8AC3E}">
        <p14:creationId xmlns:p14="http://schemas.microsoft.com/office/powerpoint/2010/main" val="4211847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F89DE16-7D3C-4753-AA63-6A71B7D5DE00}"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517734A-1CE3-437D-99A1-480146DB2B34}" type="slidenum">
              <a:rPr lang="es-CO" smtClean="0"/>
              <a:t>‹Nº›</a:t>
            </a:fld>
            <a:endParaRPr lang="es-CO"/>
          </a:p>
        </p:txBody>
      </p:sp>
    </p:spTree>
    <p:extLst>
      <p:ext uri="{BB962C8B-B14F-4D97-AF65-F5344CB8AC3E}">
        <p14:creationId xmlns:p14="http://schemas.microsoft.com/office/powerpoint/2010/main" val="852904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89DE16-7D3C-4753-AA63-6A71B7D5DE00}" type="datetimeFigureOut">
              <a:rPr lang="es-CO" smtClean="0"/>
              <a:t>16/07/2013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17734A-1CE3-437D-99A1-480146DB2B34}" type="slidenum">
              <a:rPr lang="es-CO" smtClean="0"/>
              <a:t>‹Nº›</a:t>
            </a:fld>
            <a:endParaRPr lang="es-CO"/>
          </a:p>
        </p:txBody>
      </p:sp>
    </p:spTree>
    <p:extLst>
      <p:ext uri="{BB962C8B-B14F-4D97-AF65-F5344CB8AC3E}">
        <p14:creationId xmlns:p14="http://schemas.microsoft.com/office/powerpoint/2010/main" val="41726849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1.gstatic.com/images?q=tbn:ANd9GcTV4RL4HN3-9kInrYsnWHdVwb2avGlO8JUiP-zc3p3rVPPStef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8280920" cy="5976664"/>
          </a:xfrm>
          <a:prstGeom prst="rect">
            <a:avLst/>
          </a:prstGeom>
          <a:noFill/>
          <a:extLst>
            <a:ext uri="{909E8E84-426E-40DD-AFC4-6F175D3DCCD1}">
              <a14:hiddenFill xmlns:a14="http://schemas.microsoft.com/office/drawing/2010/main">
                <a:solidFill>
                  <a:srgbClr val="FFFFFF"/>
                </a:solidFill>
              </a14:hiddenFill>
            </a:ext>
          </a:extLst>
        </p:spPr>
      </p:pic>
      <p:sp>
        <p:nvSpPr>
          <p:cNvPr id="4" name="3 Redondear rectángulo de esquina sencilla"/>
          <p:cNvSpPr/>
          <p:nvPr/>
        </p:nvSpPr>
        <p:spPr>
          <a:xfrm>
            <a:off x="467544" y="2168860"/>
            <a:ext cx="8280920" cy="2592288"/>
          </a:xfrm>
          <a:prstGeom prst="round1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dirty="0" smtClean="0">
                <a:solidFill>
                  <a:srgbClr val="002060"/>
                </a:solidFill>
                <a:latin typeface="Algerian" pitchFamily="82" charset="0"/>
              </a:rPr>
              <a:t>los diez mandamientos</a:t>
            </a:r>
            <a:br>
              <a:rPr lang="es-CO" sz="4400" b="1" dirty="0" smtClean="0">
                <a:solidFill>
                  <a:srgbClr val="002060"/>
                </a:solidFill>
                <a:latin typeface="Algerian" pitchFamily="82" charset="0"/>
              </a:rPr>
            </a:br>
            <a:r>
              <a:rPr lang="es-CO" sz="4400" b="1" dirty="0" smtClean="0">
                <a:solidFill>
                  <a:srgbClr val="002060"/>
                </a:solidFill>
                <a:latin typeface="Algerian" pitchFamily="82" charset="0"/>
              </a:rPr>
              <a:t> la revelación del carácter de dios: N°4.</a:t>
            </a:r>
            <a:endParaRPr lang="es-CO" sz="4400" b="1" dirty="0">
              <a:solidFill>
                <a:srgbClr val="002060"/>
              </a:solidFill>
              <a:latin typeface="Algerian" pitchFamily="82" charset="0"/>
            </a:endParaRPr>
          </a:p>
        </p:txBody>
      </p:sp>
    </p:spTree>
    <p:extLst>
      <p:ext uri="{BB962C8B-B14F-4D97-AF65-F5344CB8AC3E}">
        <p14:creationId xmlns:p14="http://schemas.microsoft.com/office/powerpoint/2010/main" val="4467490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440160"/>
          </a:xfrm>
        </p:spPr>
        <p:txBody>
          <a:bodyPr/>
          <a:lstStyle/>
          <a:p>
            <a:pPr marL="0" indent="0" algn="ctr" fontAlgn="base">
              <a:buNone/>
            </a:pPr>
            <a:r>
              <a:rPr lang="es-CO" sz="3600" b="1" i="1" dirty="0">
                <a:solidFill>
                  <a:srgbClr val="FF0000"/>
                </a:solidFill>
              </a:rPr>
              <a:t>¿Porqué se le llamaba, El Tabernáculo del </a:t>
            </a:r>
            <a:r>
              <a:rPr lang="es-CO" sz="3600" b="1" i="1" dirty="0" smtClean="0">
                <a:solidFill>
                  <a:srgbClr val="FF0000"/>
                </a:solidFill>
              </a:rPr>
              <a:t>Testimonio?</a:t>
            </a:r>
            <a:endParaRPr lang="es-CO" sz="3600" b="1" i="1" dirty="0">
              <a:solidFill>
                <a:srgbClr val="FF0000"/>
              </a:solidFill>
            </a:endParaRPr>
          </a:p>
        </p:txBody>
      </p:sp>
      <p:sp>
        <p:nvSpPr>
          <p:cNvPr id="4" name="3 Rectángulo"/>
          <p:cNvSpPr/>
          <p:nvPr/>
        </p:nvSpPr>
        <p:spPr>
          <a:xfrm>
            <a:off x="611560" y="2413338"/>
            <a:ext cx="4392488" cy="4401205"/>
          </a:xfrm>
          <a:prstGeom prst="rect">
            <a:avLst/>
          </a:prstGeom>
        </p:spPr>
        <p:txBody>
          <a:bodyPr wrap="square">
            <a:spAutoFit/>
          </a:bodyPr>
          <a:lstStyle/>
          <a:p>
            <a:pPr algn="ctr" fontAlgn="base"/>
            <a:r>
              <a:rPr lang="es-CO" sz="2800" dirty="0"/>
              <a:t>Se lo llamaba así porque el Tabernáculo contenía “</a:t>
            </a:r>
            <a:r>
              <a:rPr lang="es-CO" sz="2800" b="1" dirty="0">
                <a:latin typeface="Agency FB" pitchFamily="34" charset="0"/>
              </a:rPr>
              <a:t>el Arca del Testimonio</a:t>
            </a:r>
            <a:r>
              <a:rPr lang="es-CO" sz="2800" dirty="0"/>
              <a:t>”</a:t>
            </a:r>
            <a:r>
              <a:rPr lang="es-CO" sz="2800" dirty="0">
                <a:solidFill>
                  <a:srgbClr val="FF0000"/>
                </a:solidFill>
              </a:rPr>
              <a:t> (Exo.26:34)</a:t>
            </a:r>
            <a:r>
              <a:rPr lang="es-CO" sz="2800" dirty="0"/>
              <a:t>, la cual contenía las tablas del “testimonio” </a:t>
            </a:r>
            <a:r>
              <a:rPr lang="es-CO" sz="2800" dirty="0">
                <a:solidFill>
                  <a:srgbClr val="FF0000"/>
                </a:solidFill>
              </a:rPr>
              <a:t>(Exo.31:18)</a:t>
            </a:r>
            <a:r>
              <a:rPr lang="es-CO" sz="2800" dirty="0"/>
              <a:t>. Vemos así que los Diez Mandamientos son el “Testimonio” de la voluntad divina, revelado a la humanidad </a:t>
            </a:r>
            <a:r>
              <a:rPr lang="es-CO" sz="2800" dirty="0">
                <a:solidFill>
                  <a:srgbClr val="FF0000"/>
                </a:solidFill>
              </a:rPr>
              <a:t>(Exo.34:28,29).</a:t>
            </a:r>
          </a:p>
        </p:txBody>
      </p:sp>
      <p:pic>
        <p:nvPicPr>
          <p:cNvPr id="2050" name="Picture 2" descr="http://t0.gstatic.com/images?q=tbn:ANd9GcQmPMGQYN7p5L70MED2h7vl4c66zhRqt_DDwsNlEUDWdS7kah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1844824"/>
            <a:ext cx="3600400" cy="245095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1.gstatic.com/images?q=tbn:ANd9GcRHlEkkHras2Mx0nxrZcWeJcowqunWVosJ-t0fLj1rNm8_uE2ptb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4613940"/>
            <a:ext cx="3384376" cy="2153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9673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barn(inVertical)">
                                      <p:cBhvr>
                                        <p:cTn id="13" dur="500"/>
                                        <p:tgtEl>
                                          <p:spTgt spid="2050"/>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wipe(down)">
                                      <p:cBhvr>
                                        <p:cTn id="18" dur="580">
                                          <p:stCondLst>
                                            <p:cond delay="0"/>
                                          </p:stCondLst>
                                        </p:cTn>
                                        <p:tgtEl>
                                          <p:spTgt spid="2052"/>
                                        </p:tgtEl>
                                      </p:cBhvr>
                                    </p:animEffect>
                                    <p:anim calcmode="lin" valueType="num">
                                      <p:cBhvr>
                                        <p:cTn id="19"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24" dur="26">
                                          <p:stCondLst>
                                            <p:cond delay="650"/>
                                          </p:stCondLst>
                                        </p:cTn>
                                        <p:tgtEl>
                                          <p:spTgt spid="2052"/>
                                        </p:tgtEl>
                                      </p:cBhvr>
                                      <p:to x="100000" y="60000"/>
                                    </p:animScale>
                                    <p:animScale>
                                      <p:cBhvr>
                                        <p:cTn id="25" dur="166" decel="50000">
                                          <p:stCondLst>
                                            <p:cond delay="676"/>
                                          </p:stCondLst>
                                        </p:cTn>
                                        <p:tgtEl>
                                          <p:spTgt spid="2052"/>
                                        </p:tgtEl>
                                      </p:cBhvr>
                                      <p:to x="100000" y="100000"/>
                                    </p:animScale>
                                    <p:animScale>
                                      <p:cBhvr>
                                        <p:cTn id="26" dur="26">
                                          <p:stCondLst>
                                            <p:cond delay="1312"/>
                                          </p:stCondLst>
                                        </p:cTn>
                                        <p:tgtEl>
                                          <p:spTgt spid="2052"/>
                                        </p:tgtEl>
                                      </p:cBhvr>
                                      <p:to x="100000" y="80000"/>
                                    </p:animScale>
                                    <p:animScale>
                                      <p:cBhvr>
                                        <p:cTn id="27" dur="166" decel="50000">
                                          <p:stCondLst>
                                            <p:cond delay="1338"/>
                                          </p:stCondLst>
                                        </p:cTn>
                                        <p:tgtEl>
                                          <p:spTgt spid="2052"/>
                                        </p:tgtEl>
                                      </p:cBhvr>
                                      <p:to x="100000" y="100000"/>
                                    </p:animScale>
                                    <p:animScale>
                                      <p:cBhvr>
                                        <p:cTn id="28" dur="26">
                                          <p:stCondLst>
                                            <p:cond delay="1642"/>
                                          </p:stCondLst>
                                        </p:cTn>
                                        <p:tgtEl>
                                          <p:spTgt spid="2052"/>
                                        </p:tgtEl>
                                      </p:cBhvr>
                                      <p:to x="100000" y="90000"/>
                                    </p:animScale>
                                    <p:animScale>
                                      <p:cBhvr>
                                        <p:cTn id="29" dur="166" decel="50000">
                                          <p:stCondLst>
                                            <p:cond delay="1668"/>
                                          </p:stCondLst>
                                        </p:cTn>
                                        <p:tgtEl>
                                          <p:spTgt spid="2052"/>
                                        </p:tgtEl>
                                      </p:cBhvr>
                                      <p:to x="100000" y="100000"/>
                                    </p:animScale>
                                    <p:animScale>
                                      <p:cBhvr>
                                        <p:cTn id="30" dur="26">
                                          <p:stCondLst>
                                            <p:cond delay="1808"/>
                                          </p:stCondLst>
                                        </p:cTn>
                                        <p:tgtEl>
                                          <p:spTgt spid="2052"/>
                                        </p:tgtEl>
                                      </p:cBhvr>
                                      <p:to x="100000" y="95000"/>
                                    </p:animScale>
                                    <p:animScale>
                                      <p:cBhvr>
                                        <p:cTn id="31" dur="166" decel="50000">
                                          <p:stCondLst>
                                            <p:cond delay="1834"/>
                                          </p:stCondLst>
                                        </p:cTn>
                                        <p:tgtEl>
                                          <p:spTgt spid="205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32657"/>
            <a:ext cx="5328592" cy="3960439"/>
          </a:xfrm>
          <a:blipFill>
            <a:blip r:embed="rId2"/>
            <a:tile tx="0" ty="0" sx="100000" sy="100000" flip="none" algn="tl"/>
          </a:blipFill>
        </p:spPr>
        <p:txBody>
          <a:bodyPr>
            <a:normAutofit fontScale="85000" lnSpcReduction="10000"/>
          </a:bodyPr>
          <a:lstStyle/>
          <a:p>
            <a:pPr marL="0" indent="0" algn="ctr" fontAlgn="base">
              <a:buNone/>
            </a:pPr>
            <a:r>
              <a:rPr lang="es-CO" dirty="0" smtClean="0"/>
              <a:t>Pero </a:t>
            </a:r>
            <a:r>
              <a:rPr lang="es-CO" dirty="0" smtClean="0">
                <a:solidFill>
                  <a:srgbClr val="FF0000"/>
                </a:solidFill>
              </a:rPr>
              <a:t>Apoc.20:5</a:t>
            </a:r>
            <a:r>
              <a:rPr lang="es-CO" dirty="0"/>
              <a:t>, dice que “</a:t>
            </a:r>
            <a:r>
              <a:rPr lang="es-CO" b="1" dirty="0">
                <a:latin typeface="Agency FB" pitchFamily="34" charset="0"/>
              </a:rPr>
              <a:t>fue abierto en el cielo el templo del tabernáculo del testimonio</a:t>
            </a:r>
            <a:r>
              <a:rPr lang="es-CO" dirty="0"/>
              <a:t>”. </a:t>
            </a:r>
            <a:r>
              <a:rPr lang="es-CO" dirty="0" smtClean="0"/>
              <a:t>Lo cual quiere decir que la </a:t>
            </a:r>
            <a:r>
              <a:rPr lang="es-CO" dirty="0"/>
              <a:t>estructura que erigió Moisés era simplemente una </a:t>
            </a:r>
            <a:r>
              <a:rPr lang="es-CO" i="1" u="sng" dirty="0"/>
              <a:t>copia del templo celestial</a:t>
            </a:r>
            <a:r>
              <a:rPr lang="es-CO" dirty="0"/>
              <a:t> </a:t>
            </a:r>
            <a:r>
              <a:rPr lang="es-CO" dirty="0" smtClean="0">
                <a:solidFill>
                  <a:srgbClr val="FF0000"/>
                </a:solidFill>
              </a:rPr>
              <a:t>(Lea Exo.25:8,40;Heb.8:1-5</a:t>
            </a:r>
            <a:r>
              <a:rPr lang="es-CO" dirty="0">
                <a:solidFill>
                  <a:srgbClr val="FF0000"/>
                </a:solidFill>
              </a:rPr>
              <a:t>)</a:t>
            </a:r>
            <a:r>
              <a:rPr lang="es-CO" dirty="0"/>
              <a:t>; </a:t>
            </a:r>
            <a:r>
              <a:rPr lang="es-CO" dirty="0" smtClean="0"/>
              <a:t>por tanto, el </a:t>
            </a:r>
            <a:r>
              <a:rPr lang="es-CO" dirty="0"/>
              <a:t>gran original de los Diez Mandamientos está allí </a:t>
            </a:r>
            <a:r>
              <a:rPr lang="es-CO" dirty="0" smtClean="0"/>
              <a:t>guardado, donde los seres humanos no lo pueden cambiar.</a:t>
            </a:r>
            <a:endParaRPr lang="es-CO" dirty="0"/>
          </a:p>
        </p:txBody>
      </p:sp>
      <p:pic>
        <p:nvPicPr>
          <p:cNvPr id="7170" name="Picture 2" descr="http://ultimostiempos.files.wordpress.com/2010/12/clip_image004.jpg?w=59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332656"/>
            <a:ext cx="3456384" cy="39604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4797152"/>
            <a:ext cx="8424936" cy="1815882"/>
          </a:xfrm>
          <a:prstGeom prst="rect">
            <a:avLst/>
          </a:prstGeom>
          <a:blipFill>
            <a:blip r:embed="rId2"/>
            <a:tile tx="0" ty="0" sx="100000" sy="100000" flip="none" algn="tl"/>
          </a:blipFill>
        </p:spPr>
        <p:txBody>
          <a:bodyPr wrap="square">
            <a:spAutoFit/>
          </a:bodyPr>
          <a:lstStyle/>
          <a:p>
            <a:pPr algn="ctr" fontAlgn="base"/>
            <a:r>
              <a:rPr lang="es-CO" sz="2800" dirty="0" smtClean="0"/>
              <a:t>El </a:t>
            </a:r>
            <a:r>
              <a:rPr lang="es-CO" sz="2800" dirty="0"/>
              <a:t>hecho de que los juicios del tiempo del fin se hallan íntimamente relacionados con la transgresión de la Ley de Dios, añade evidencia </a:t>
            </a:r>
            <a:r>
              <a:rPr lang="es-CO" sz="2800" dirty="0" smtClean="0"/>
              <a:t>contundente a </a:t>
            </a:r>
            <a:r>
              <a:rPr lang="es-CO" sz="2800" dirty="0"/>
              <a:t>favor de la perpetuidad de los Diez Mandamientos.</a:t>
            </a:r>
          </a:p>
        </p:txBody>
      </p:sp>
    </p:spTree>
    <p:extLst>
      <p:ext uri="{BB962C8B-B14F-4D97-AF65-F5344CB8AC3E}">
        <p14:creationId xmlns:p14="http://schemas.microsoft.com/office/powerpoint/2010/main" val="352593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1000"/>
                                        <p:tgtEl>
                                          <p:spTgt spid="7170"/>
                                        </p:tgtEl>
                                      </p:cBhvr>
                                    </p:animEffect>
                                    <p:anim calcmode="lin" valueType="num">
                                      <p:cBhvr>
                                        <p:cTn id="8" dur="1000" fill="hold"/>
                                        <p:tgtEl>
                                          <p:spTgt spid="7170"/>
                                        </p:tgtEl>
                                        <p:attrNameLst>
                                          <p:attrName>ppt_x</p:attrName>
                                        </p:attrNameLst>
                                      </p:cBhvr>
                                      <p:tavLst>
                                        <p:tav tm="0">
                                          <p:val>
                                            <p:strVal val="#ppt_x"/>
                                          </p:val>
                                        </p:tav>
                                        <p:tav tm="100000">
                                          <p:val>
                                            <p:strVal val="#ppt_x"/>
                                          </p:val>
                                        </p:tav>
                                      </p:tavLst>
                                    </p:anim>
                                    <p:anim calcmode="lin" valueType="num">
                                      <p:cBhvr>
                                        <p:cTn id="9" dur="1000" fill="hold"/>
                                        <p:tgtEl>
                                          <p:spTgt spid="717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4248472" cy="6192688"/>
          </a:xfrm>
        </p:spPr>
        <p:txBody>
          <a:bodyPr>
            <a:normAutofit fontScale="92500" lnSpcReduction="10000"/>
          </a:bodyPr>
          <a:lstStyle/>
          <a:p>
            <a:pPr marL="0" indent="0" algn="ctr" fontAlgn="base">
              <a:buNone/>
            </a:pPr>
            <a:r>
              <a:rPr lang="es-CO" dirty="0"/>
              <a:t> El libro de Apocalipsis también muestra la apertura del templo celestial, lo cual descubre ante la vista “</a:t>
            </a:r>
            <a:r>
              <a:rPr lang="es-CO" b="1" dirty="0">
                <a:latin typeface="Agency FB" pitchFamily="34" charset="0"/>
              </a:rPr>
              <a:t>el arca de su pacto</a:t>
            </a:r>
            <a:r>
              <a:rPr lang="es-CO" dirty="0"/>
              <a:t>” </a:t>
            </a:r>
            <a:r>
              <a:rPr lang="es-CO" dirty="0">
                <a:solidFill>
                  <a:srgbClr val="FF0000"/>
                </a:solidFill>
              </a:rPr>
              <a:t>(Apoc.11:19)</a:t>
            </a:r>
            <a:r>
              <a:rPr lang="es-CO" dirty="0"/>
              <a:t>. La expresión arca del pacto designaba el arca del santuario terrenal, la cual contenía las tablas con “</a:t>
            </a:r>
            <a:r>
              <a:rPr lang="es-CO" b="1" dirty="0">
                <a:latin typeface="Agency FB" pitchFamily="34" charset="0"/>
              </a:rPr>
              <a:t>las palabras del pacto</a:t>
            </a:r>
            <a:r>
              <a:rPr lang="es-CO" dirty="0"/>
              <a:t>”, los Diez Mandamientos </a:t>
            </a:r>
            <a:r>
              <a:rPr lang="es-CO" dirty="0">
                <a:solidFill>
                  <a:srgbClr val="FF0000"/>
                </a:solidFill>
              </a:rPr>
              <a:t>(Exo.34:27; 10:33; Deut.9:9</a:t>
            </a:r>
            <a:r>
              <a:rPr lang="es-CO" dirty="0" smtClean="0">
                <a:solidFill>
                  <a:srgbClr val="FF0000"/>
                </a:solidFill>
              </a:rPr>
              <a:t>).</a:t>
            </a:r>
            <a:endParaRPr lang="es-CO" dirty="0">
              <a:solidFill>
                <a:srgbClr val="FF0000"/>
              </a:solidFill>
            </a:endParaRPr>
          </a:p>
        </p:txBody>
      </p:sp>
      <p:pic>
        <p:nvPicPr>
          <p:cNvPr id="3074" name="Picture 2" descr="http://t2.gstatic.com/images?q=tbn:ANd9GcS1E5GcnwfGHgN0WwIjHzCBIXsjS-DowbRnQO-b9IhU4-vFBqF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548680"/>
            <a:ext cx="4248472" cy="332420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716014" y="3872881"/>
            <a:ext cx="4219061" cy="2677656"/>
          </a:xfrm>
          <a:prstGeom prst="rect">
            <a:avLst/>
          </a:prstGeom>
        </p:spPr>
        <p:txBody>
          <a:bodyPr wrap="square">
            <a:spAutoFit/>
          </a:bodyPr>
          <a:lstStyle/>
          <a:p>
            <a:pPr algn="ctr"/>
            <a:r>
              <a:rPr lang="es-CO" sz="2800" dirty="0" smtClean="0">
                <a:solidFill>
                  <a:srgbClr val="FF0000"/>
                </a:solidFill>
              </a:rPr>
              <a:t>Dios le dijo a Moisés cuando iba a construir el Santuario: «</a:t>
            </a:r>
            <a:r>
              <a:rPr lang="es-CO" sz="2800" b="1" dirty="0" smtClean="0">
                <a:solidFill>
                  <a:srgbClr val="FF0000"/>
                </a:solidFill>
                <a:latin typeface="Agency FB" pitchFamily="34" charset="0"/>
              </a:rPr>
              <a:t>Has todas la cosas conforme al modelo que</a:t>
            </a:r>
            <a:r>
              <a:rPr lang="es-CO" sz="2800" b="1" dirty="0">
                <a:solidFill>
                  <a:srgbClr val="FF0000"/>
                </a:solidFill>
                <a:latin typeface="Agency FB" pitchFamily="34" charset="0"/>
              </a:rPr>
              <a:t> te fue mostrado en el monte, así lo </a:t>
            </a:r>
            <a:r>
              <a:rPr lang="es-CO" sz="2800" b="1" dirty="0" smtClean="0">
                <a:solidFill>
                  <a:srgbClr val="FF0000"/>
                </a:solidFill>
                <a:latin typeface="Agency FB" pitchFamily="34" charset="0"/>
              </a:rPr>
              <a:t>harás</a:t>
            </a:r>
            <a:r>
              <a:rPr lang="es-CO" sz="2800" dirty="0" smtClean="0">
                <a:solidFill>
                  <a:srgbClr val="FF0000"/>
                </a:solidFill>
              </a:rPr>
              <a:t>» </a:t>
            </a:r>
            <a:r>
              <a:rPr lang="es-CO" sz="2800" dirty="0" smtClean="0"/>
              <a:t>(Hebreos 8:5).</a:t>
            </a:r>
            <a:endParaRPr lang="es-CO" sz="2800" dirty="0"/>
          </a:p>
        </p:txBody>
      </p:sp>
    </p:spTree>
    <p:extLst>
      <p:ext uri="{BB962C8B-B14F-4D97-AF65-F5344CB8AC3E}">
        <p14:creationId xmlns:p14="http://schemas.microsoft.com/office/powerpoint/2010/main" val="4111235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512168"/>
          </a:xfrm>
        </p:spPr>
        <p:txBody>
          <a:bodyPr>
            <a:normAutofit lnSpcReduction="10000"/>
          </a:bodyPr>
          <a:lstStyle/>
          <a:p>
            <a:pPr marL="0" indent="0" algn="ctr">
              <a:buNone/>
            </a:pPr>
            <a:r>
              <a:rPr lang="es-CO" dirty="0"/>
              <a:t>El arca del pacto que se halla en el santuario celestial es el arca original que contiene las palabras del pacto eterno el Decálogo original. </a:t>
            </a:r>
            <a:endParaRPr lang="es-CO" dirty="0" smtClean="0"/>
          </a:p>
        </p:txBody>
      </p:sp>
      <p:sp>
        <p:nvSpPr>
          <p:cNvPr id="4" name="3 Rectángulo"/>
          <p:cNvSpPr/>
          <p:nvPr/>
        </p:nvSpPr>
        <p:spPr>
          <a:xfrm>
            <a:off x="155575" y="2280720"/>
            <a:ext cx="5712569" cy="4462760"/>
          </a:xfrm>
          <a:prstGeom prst="rect">
            <a:avLst/>
          </a:prstGeom>
        </p:spPr>
        <p:txBody>
          <a:bodyPr wrap="square">
            <a:spAutoFit/>
          </a:bodyPr>
          <a:lstStyle/>
          <a:p>
            <a:pPr algn="ctr"/>
            <a:r>
              <a:rPr lang="es-CO" sz="2800" dirty="0"/>
              <a:t>Es claro, entonces, que el tiempo de los juicios finales que </a:t>
            </a:r>
            <a:r>
              <a:rPr lang="es-CO" sz="3200" dirty="0"/>
              <a:t>Dios</a:t>
            </a:r>
            <a:r>
              <a:rPr lang="es-CO" sz="2800" dirty="0"/>
              <a:t> envía sobre el mundo </a:t>
            </a:r>
            <a:r>
              <a:rPr lang="es-CO" sz="2800" dirty="0">
                <a:solidFill>
                  <a:srgbClr val="FF0000"/>
                </a:solidFill>
              </a:rPr>
              <a:t>(Apoc.11:18)</a:t>
            </a:r>
            <a:r>
              <a:rPr lang="es-CO" sz="2800" dirty="0"/>
              <a:t> está relacionado con la apertura del templo celestial, con su punto focal en el arca que contiene los Diez Mandamientos; en verdad, esta escena constituye un cuadro apropiado de la magnificación de la Ley de Dios como la norma del juicio.</a:t>
            </a:r>
          </a:p>
        </p:txBody>
      </p:sp>
      <p:sp>
        <p:nvSpPr>
          <p:cNvPr id="5" name="AutoShape 2" descr="data:image/jpeg;base64,/9j/4AAQSkZJRgABAQAAAQABAAD/2wCEAAkGBhMSERUUExMWFRQWGBoYGBgYFxgXGhgXGBoaFx4YGBcYHCYeFxojGxwYIDAgIycpLCwsFx4xNTAqNSYrLCkBCQoKDgwOGg8PGiokHCQsLCwsKSwsKSwsLCwsKSksLCwsLCwsKSwsLCwpLCksKSwsLCksLCwpLCkpLCwsLCwsKf/AABEIARkAswMBIgACEQEDEQH/xAAbAAACAgMBAAAAAAAAAAAAAAAEBQMGAQIHAP/EAFQQAAECAwQGBwMGCQgHCQAAAAECEQADIQQSMUEFIlFhcYEGEzKRobHwQlLBFCMzYtHhB3JzgpKT0tPxFTRTVFWywuIWJUODlKKjFyQ1RGNldLPD/8QAGQEAAwEBAQAAAAAAAAAAAAAAAQIDAAQF/8QAKREAAgICAgEDAwUBAQAAAAAAAAECESExAxJBIlGRYYHwBBMycdGxFP/aAAwDAQACEQMRAD8AR2dYBc44ijinlnDCxW8JDgJfIgOdm/0IWqlgJB5U74P0SlJLKY4UD14mIXk9msD3RU0zJZQSxXMdSlEUQEkkBxQOlJIxITvh1onR0sgtMvDFRAowILJGZO3iIU/IVrWJaBdSwIIBL3sRu2Q6tNmMtAkSi84sVnNIo4J94i7THHZUXbwI0kb22zCcu6nVloYgDKuKmxOTCLZZVPKNy6QzFxjQAkvs2bgIreg+jUwk33CbrcSWPnRos1ls4kJIGso1CQRwGLd52wepz80k/SgOWlPVkS3mBRBJ2YawBxdnfe42QvtSUJIZQVgboqU0euwPRjEn8lz2OKU1ZCDVthOBDUjeXZbpAKbm8Cv6RFIlKUmsL7srFRj5v+iWU0xP0KQXd155u2dcRnEc02gk67HPq0kJbLWavOCZGjAap7W3PxwhxJQSllD74eMHJZfwRlyKDtJffP8A0ri9DzVByZpz+kA8zHv5Jm3W+crU/OA4ZYtiT3RZwlsBuiCa70EN+0l7/LAv1M3jBWV6PmChM0NhQLryJEH2O1TkjWWlSRtSxgi0zSNu/hsEBW2YpQYi6n7OOEDrFPDZXtKa9SXwjS29IQEFIQoLOBZ0iuL7sRCm1FcwXlLBOAD3/Kg590GTLmALHYK94NIhOjlgXyky/rCqfzgMB4RrmstWvp/n+fA8YwX0BJFnWJSkFVb15AUaKJ7SQ+GA84it+jAJd5JBcl0pN64pnKXc5EUycbIMTNkpLWmWVbJgJWk5gEeyaDjugqYbyHkISxN1cstRnKVgpzap3cDDRkpK4ma6vOjmOkLNVzXLugYTjkSwyd2fYM4sHSCzBSlAMWe6kEPTgcGapirLTRi9G/j5w2HkdqhvZdLLKRLpMTkFOdtOOPcIAmaNAVeSLjAgpJbWNKcHw2jON9HoF5F52TMBWMdVwbzbsTuEPJ6AppamvLCiDU3ikqTRT1ODbk4ZwrdDJWimzdFkkkXADkTHoczUgEi6zbSUnuakeg9ifT6B3yH5tIze8c2pQcd2+HWgtBUcgkqYtizP3DGEidcAEEIALAbhWuZY474sWhZplovqUQmgAdycSzmpJ34Y0hSllhkT5csBF43g4LYZUJGe4bakRFI0aiVrlJD5lyo1JwZ2wrBGhNGC51xTVKSEpFXaooAMqco1ti1lQ1Tfdw4wbMuGamX8V0rZFeqVIxa9Izb7JXiHYXSEiuKgTxbfG1kUQbwKnOK6ueGwNElmsYa8ouMS4qo7TzfjBBVSl5jtA+OVDEH6ncvgparrHXv7hNltxZ+sB3HHvg8Wp8Sk+PwhRLQEp1mYY4CmbxTuknSUrvIlFpYxIoVc9j5RR8vTZP8AYU3g6NKtUpRN1SSU43VJN19rFw+wxi1ablyiy1B9gqe4YRzazDqpCZYF1a2mzFYNQ3EckurcVCHnR/QvWa8x2JLCrqahUTi2T55Qv/od9YoD/TRS7SeBpO6YFS0pkArPu9WS/wCcDTujS29LJ8oOuyLCdr0HEpSfFoslksSEBkpA4CJFoikVOrbOfvx3SiVKV00klIUpSEEmtCp94Iy3t95a5sucl0zAsfVU/fnEOnOhUmcCpCRLmYuOyo/WT8RXjhHOLSlcmaUklC0nI4GmB2ZvsMSlNrZ18cYTzHB0uRKZTC7exAxLbQMxvg5M2YmrEjkBzxMcr07aSsypoJdUq64JBvS1KCsMKKSfzof9Euk5nDqJpBWxuKL6wAwUxFQM8xBj+op0wz4X17FonaNVNClJSgJwupBN45u5AA4D7YW6EsKUT1m8xCbqkEghF5jSrEEtjg5hhZFz5ayESApJxxS+zWLxLadES0lU1KepmEElSlsx3hyCNo8Ithvst+5Ds4px8M55pfRU6VaFTEhTBb9Zdoa1LBw3aDHJw2UI7ba0qJJQqWoOFJSQpIIpqhTFAfJ1ZR0CdpZF0sKByUhN1BGbperh+WVA1W6R6JBV1ktN0KqxYH7NnENDJnUitImlyATuLs32DLnDGeu9JSF1CXJLMQd4wINIElSwFgFOLDHB+9vuyhha0qllSc2q4BDOH9bozdujNeRSq0L/AKVX6f21j0DKnVy7vuj0ETsy02dd2UHYJAUGzLsWDVZ2g9C0dWkHDVLAOXFTXjR4UWuahU1KEk3UMknK9m3gHi4L0TLuIRLAUoBKiSrAEF6HB8a1whW6C2NdDabuyTd1UgC4kpvGuAcGjmj7s4YWPSAdpgqSLxryA3CE0tQoAGEug/Gb4P4wbLs4Af0N/nEnKnfgWXGvuyzWgICXNGwyrsEJLSsqIc3RsBd+JiRGlWAQtlJwetOJzaMWqy0dAKgQ+2DLOUQ4o9f5Fa6Xz13AhJLEkqbZkDzimSlVAVgVJfmdvCLF0ivGczYJADbD5UhJpSyFCBeDOf0nrQe63nHHblJnpxVRRb9FaGExRmTjiSQMCpjidicBTwi1SJiUsHZqUDBtjRSejdn+ULRaJy3Wh0pSGAYAAFhWus+090WtiC7ClTxy9boo6jTijj5MumxuJ1aEmJ78KpVpqzVDPzb7YLkWnaQd2fKOhST8nJKBrNWQl8/WcVfT2ipK0KVNKQAHKqJKa9pJO9qGheLn8m2YevCE+ndGS50syZiRdOYpdIIIqMDCS48FOLkV0jlfSCwKky0JJB+cUUKGC0FCHKa4dmmReFctapKkzE4pIUPzS/rjBmkZSevCEqC0BhLCViZdSTQUJapduBzj0+xKZTpa6SDuZ6b453s9FapnW+j9tKnITqKYg4U54j4warR8krve1sJJHcYVaCC5ciW6gHlpyzujxhTp21qZVyarVLYu+AfBw5eOzuqSZ53S5Np0FadHzjAS03a0Z+beQGdYQJWJeopIVKOADODiwJyzAeBZ1uXUkhXJxs7vjyguTpkLBQuUmopkxdxwYgeMZ0jojawL9JS5LDqr172lKQA4wujMA1rvwibS0mXNTKmhr4DLD3XSKFzk4LHjB+jgJ6ikpYIcqJSCUgb9pNIQdJdKhCwZCQkC9eJerUADl8yeY3xkhrd5FVq0QlC1JCksDR8WNa749EkzS0uYb6hrFn4s0eh6YaR7Q8sdYmqSchgO92HE94iyqUZSkpAKVPVNdZJoX1QCD8NoolsloTLSAlN9TivvVoHA3bO+LPK0t8oC5aklKk4FBdgxPHHEbgWFYMsCAwmgTJiJa7zH2uZICnY48XO6LBoyVMKa8CMa1OIJG0NwisyND3AoknWYirlTFu5nr94i6aPmvJmLSXYAJ/NGPMvswiM7eASlSFsyWhRJbVSq5TNgHJ4EtBEuWsSr14sFKDYUGHfXw4wi0fp67LKVXqqSpxmHSFJfJwPOLVKBMiYHBvLvBthbdR2J5weuASbVIq1sQkLMxnvJoG9pPGmJEV/pHbROUhQWlbgskF7r1IUBgaim7ZC+36bnl701SiC4SSbqas7PSj0iJNoUi6skFanowo+e3OIqKpnTFPZ0XQ8+VJkyTLQkX0Ak4FnPaV7TFxXPZBiNMgnsvV+18btA22KBo62z2CBMISHoKgVJauFSTSI7bpWelV1K1BzQDucfbDqXgk+G3s6AjTIvE3dlL1SQThq/bG03TTFwntfWwq/xbujmNp01PQWEw73zrvjErS85SXKzQ+cZ9N0ZcLOqyulxFOrFB7xrvwwaNpfSJKprEXQoXqVw3nAgxyyXaJxmsZi6ilS2ysS2HSU8HWWslJo5V4d3hDuWBXwJDfpPawvSCXVdTLKU3jQap1jQUYuCeOTQ8t9ilTylUtaViYoIdDNgasK3roUTtbCKDa0Kc3lBXtAmpYuaHjXnHrBpifJIKJpTdBYhqXiHxGbCJ9VJ5HcHSrwdht6whDoAZ0hQODFx5tXdFe0qkLEq8XKllJwqGSabGqOcNdAWpc2wpmLZa5jYmjhVDhRgH3RXNNWlSlySkukTVzLx+usFIbJKUgCKdTmhd0J9LWacgKWpX+0EtADXSGWs03Mkd8LTbyhSXFWvU3khtzJHjF96S2VKrM6rouLUWwF4oVKDbGvAvk0c7mS1LnJUQANRAAcsAEoGOL484KLJ2XbRNuSJE9aWN5KSfzQo+TmOZ6RtKlKJUSd2W1/GLhZ58yzqKSkKlzkBJTgaMQUFwCoONUs9NkKNO6HHytcuUk0SgszVIFS+Axrv2w0FQBBJtiQACPD749G8+VLQopJUSNgDVrR6x6LAst2i0hJAqSqj7Npy1g1KtjDbQmlOrm3FAMwDgDtBIBrxzhdomTdImqBcJJFGYnDlWm9o2slmJIfEkqIGV6rOcsO+JyyNQ3ttscKSQHCqKwNTnkQd/jDix2m9ZygXr11CTsvOsOOLeEKLTLLHVK1qZgkE4FmAxwUkvXjB9isswDWQpIJeqSC4dhXa58YR+RXQksoCGKkl0uQD7wy4P5RcbFPdJSaqN0kgNqlAIbk1N5itW+wXFOotemKbgqrNkxKq74tOh13kpXXWSlwMqkBIrsA8Iz1g062cWvC8pSnYElttcIZ6N0b1nzkzE4J2DJ4EXZLywmhD1MWKzyTgD6+6EjHydLeKNbOoIJHZSA7kszkpiKzrE1RJSQQWY44UfY4Y84ntkoN2EqOFUpqH3xvKICSWApwwJMCPuTyVvT9mIVeHZJbhG2gJN8Kd2y5Y+t0NrQApJSc4HsMu4EgYQzSGzQXNtIkqAujsKOLdlqGm/HzeNJ1uZaSEdsOBeOQcvqgild8Sz1pWymFDmBQcxARBIBZIKXTRqNSjCmEEWiXSGjkzJZuhlIqmtCk5cjFblzCxBxBz+yLHZrYUqFRs5H4Qj09KuTVHJTYPwMBoZXo6Z0MtbaOQCwcqALmgZVeIoHwxMI598kviSxTk5o4HfVsiIJ6Nz56LBLWASlF8imCS4OW3J84xolZmBdQbqwXNAwBx3Gg34ZQ6acDnUakxl0gmBVmWT/s1UbMqApyx4iKhKIRNlKNUlWRwKduUWHpFaAJdVp1yk3QXe7eDgcxC7RujgtLscVmgJf2UpAGdVHkMM0TtFFhGdPWlMw2fKkwtvJCRl9U5QbMtKUSiqYkdbcuEPUoIIBI9kjjkOa612NrTJSsXUhIcKoboKlksfVYD0hpYTEzgTdmJUJh+s+qEvuYU2Q69Qj+hXrUlRWopoklwG212xiAFTNrk5x6LAst9mKjqpJL03qYAE7GDKNaYneNBb1JAV8qSFgnVRePEqnJzy1CrHEO8LLVbgElNXIYtRh7u8N8YXKtIGHPb/CEQ7LfaenM0S0oRPqXvlEoy88A5evvC6a4OTFm0n01mSbJKYAz5lU3wCyE4rKRR3IAG19kcz0HZxNn3phaVL11naAzJ4qNOUN7TaVz5hmLDPgMkJGCeAcniSc4Ii40wm09JbXPu9ZMSbpcfNyw2WSc4bWHpBbTKCJJdtW+Uyky0bgtQAfc5ObRVZ+khL7ICjhWoGRdIxbZht2QNatMzZhBXMUSMMgnclIonlCpWx2lVUWCb0bn2YoXNSkoXQKQq+HZ7pIFC3LGtIKs8oOVUfgnY2JD7se6B5emz8hkSC5UuYqaSaskOlOO1RcfixCqakXgSatz4fOCvADnE51oeNteoknoAehOVEIPNgmrV74nnIF1rgIp7Iyps2ecAypjkscAc6NiB9Li7VPhjGk2aC9Q2AqBiCXJ63jv2bQND0gkIAFABwDcqcTEBswUWIGJPsmrfWBER2SaGPwOddi1bqehMiepJdJD73+EbSMRTrMp14OXcsns7OwdxbCgaBDZyckkY+z2hn9Ga74aicb2Q733NSlYETZyhIACA2Ws3KhjL3NQGqzVdhi/s0zfsemiPSqrwG0CneYMmp4euML7UrWIf1WM85CkF6LtcwS7omzUpUDqpmLCa5XUqAPMRodJ2izqeVPmIGYCi3MRChLJDZ4xtNZYO31WKLOhHFGbfpGdOIXMmrmKZgVFy2ymFYB/lCYHR1kxKTiAtaQeICmPONJc26a4eUaqLwwOqJrHO6ualS3bAqJJIBBDvjR35QSqaSSTW8kDaykB8sQWP6TwBLnuCkqpEsgFJDGmNPVDBFaAlJajPvj0ETJNTTOMxidG0+aGYeu+A5y+6J1qGQb1tjOjZRKytnCMNhWcH2gVVyjDvLGFhs5SAiuLqG1WzlEtrtXsDDM4cuERKtFwfWPokwMVwGPo0nTNnDDKJdH2YLUb1EJBWs7Ej4kskDaYAmTA8Mpsu4nq86GZsK8kt9UeLwdIFWw2yzlTJnWKZIwAGCU4BIfYM84NmoJNORLtQeFWgHR8rVgpcwgkDIUodmPZL8KvujnvJV4JlIIqSAw94gPTYfVIinpU7uCD9ZXhuqO6PdaSC4vJ2lJN6tE3btONW8YHVOVvamVUjhcrSkBbBYRLJTi3J9+3nGpnscCdwb4kRFLmlje48Aa+6l/HHKN0r3E7qfEgRtBCFTXfUVx1fDWfyiAqUBULUTUk3HFMDr+VKxvMOIuqwNRdHdVxzgVF5Ka9Yp9t3V3dryjPBiRb+4pqh3Q395/CFmkRrvu+2Gt+hFYSaVm6/L4mG8GDJRJSKOwjEtRERWSfqisYmzA8UjgXRm2Ieo7ojQHEZSRyjRbg0goDIZqWyiSXaMsvhEnVxAxeg+LfZBAyZQBxd9wBHHnjHoHVeFLhwB7KjQhxUDYY9Gsng8omvlxhpKl9WgBqgOrepTHwDd8Y6O2ETZ6EqOqFAmmNcIM08kpnzkmhTMUG33v4RpBjsUqU5MQ2ibsiVam8oDm1MELDNFWeqpyqiUxAOCph7Cd9QSdyVRJLclySSS5JxJOJPOIdIaQEi7IuFQQypjKCT1ig5xScE3U/mmkF6OtEuckhBImgEmWrtFKaugsAulSMaGkLJuh4NBdkGsA9K+UGTlJB1immLkQDY6rFIPOJ1tgZ2Z8zrjY9R5RzjvZicUBBuhD0GsaYgsqr4bdkDpCCwdFdjM9KDw74mXOepIAc+02WAaZj4VwERLFTUOSH1myw+koTt3RlkU3TdahBwdm2U8I0CgMSBs4+njMkO9XwzdqbL6h5RL1T/AGuR5Rm7Cam0B2vjvD13cIhlT9V1LQ7nAhstubmJ12bj+krzeNJaQQSyk4pqpVQMxhQs7xr8BIjOHvJ7xnCbSXaHCLAJdCznmT5mkJNKyA49ZwyMRSFaojbENEcoUjY0G+Kis9Lcv9sb9WWiXR8pDlU1VyWkBSyBVnALb4UT+l6OsXcknq/YBWL4wZSlAMr8Vs8aQVYspKOxjeZqfwjSaWCi4DJNC+eRAqeEa2HSKZ6DktOI3e8OfdSCdEObRKASFOtOqrA1GO0ZxjbQutGm1yldWkKUEBKXvEVCQFCmxTh82fOPQtnjXWxcXlMTiReMeg4IjwrKS4LcPLhB1vt6pyiuYbyyBeVmWADnew8IFtSXVkzRhVIw6I5qoxY1C/eIdKAZh33BgeJYc4jJJiVEsmzzmDkmWjkVXid3ZbnBCJjNK1Fai6lKJUdpLk8YcaBWOswDhKqkOzpKaUoa404iApVgWRqgUyeo5codaLsgQm8RrKx3ClG3EROTsZRoO0WRfNcPXrhDMEEmqtmJzG0TA1Pq/bCmwKF6p2wxVMT7xbJm8NXPyjnl7FDyiDmrLEmrU/pd/hm0RLmbVNmWJ2ZjrGHxfjEyQmusoc0jH830+cQzLr4mp2p/ZwGA3RljZqZmWumJPM0x2qLRrNo1c+H+IRsickDbUmrU4boymcDBsagdU0Gj8a/52EDaY6W/I70lCErnKQ61qf5q+ApIlhyCtilRJ2gDMw0ly0uHdqZ78x6wjnWkJC12iYyZilGYuiqrDqPaZ6jA1h+Jdnkjy3WC26N6cdfMlonIkyySE9YLya5XyDVyc6DcIm0vKINaFvjFFVZFJUyklLMajLcDHSNLTQtV5IOsAahjrVYhyxwesNNU1RuNt7K8xA4RoVkQSpDPAqzUUhh2aaVtBFmmEZlCHf3iSQ2dAeEU8iLJpqY6EJ+sSeLADzMV0oZUUgc3LljTo4trQkA9oLB4XCa9wPKLXYldWifPJbqpZunDXW8tLb6k/mxVujy/nCyXUpN0Zmtab3ADbzF16b6YmWY/JJSFSJaUi8UlB644FRZ9U1G18WwgNWwxdRKrYbMSgFhn5mPQPJt1wXaUfzj0HqL3Q/WXLb8eEQTlV4wYzDD18YEmGoECypEnA74lRNISz4qB3G6kju1jGhRhHitg2d6nd/Dxgsww0QL61J+opSd9wXiP0byhwbOCVJpTDEeEDaFSUz5ZDApF5ztcqc8gfKOhaD6HSlgTZhvIVrJlpoADkpT1bBgwpEZfQfvSyc8SW72ByJGw4ExsmaRmY6h0o0miyWZlSpc6WVFKZakBIDgnFIYBLe65cVBqaUnQXymUufZpSkJQWmSioKagJVLLlRSxBIUH2E5CsAjyXtCkTzvjyVv6MFrEtEvXF05AMSrgH8cK44QHYJ1+bdEtw1APZ/GUSwDc6UBhUrKd0TplPj8YNsejSpmJgpeiyXI9d3PviodMtPWiVO6iVNVLQEIKgg3SVLAVVQrgUhgWjJdnRpz6qy526VJsqb9omXBgAE31qOwCgfHtFPPCOcdJdJpmTlrk30S1M4OqVEUvKZRx2O3mUyJ5GNfPvzgkocbovGHU5pTctk+hdJIRNl9eFLkhQKk4kbwDvqU5s0dCVbpM8/Mz0LJ9kFlElsEqZXhHL1WcirUjQguzcIModjQm4l+tUq64OMDSLAqYTdGAvEkgACmspSiAkVFTSogTo3NtUxRkrSpSQ6deipaxVnVXIuC7APQAxnpDpWXcFnkkrQDemKBZK5lezdrMSl2SSWDqIGtehFF3RSXIqsxabRZEtfWJyklgJQUQD+UVdQeIvRVJifXrOJpkRxZRog5N7C9C6WmWaZ1ku6FjsrKQooNNZIUCL2NWOL4gNmdaVzFlSzeUouScSfW6A3q/rxgqQYNUAbWLo6qagLCwHelciRs3R6LLoyxKRJQm8OyDgfa1tu+MxyuU7wynWIDNRq3sgR4n7vCBZxGUN7VJPUXmLFSccxgOTmE8wecUiORKqHbOB1zHUBkDBSU7fVIBnllH1i0UYGOrLawicCWAAAJ5feY6lYukcmRZh1i7t1w5BdTV1QKksRTfHHlLcAOHNTxLwQHJSl3ugJSHdku4SNgcktviTj7geS0aZ0lO0rNSiUi5LluSVKAADupaiwCQwFKs+bxLpXpcizyU2axGiRdVOGBOBKM1El9c8nxhZpJKZVkZNb6pYVleoVXd4cPyEC6L0KVi/NIbJL8Xfd98TxLJndV4BLBo9doX2rqX1pinPIDbuEXvR1hskpAQlYYbbzk5kkZ/wheiYUgAJlgDckU5UjVU0n+i7kmM32QqbQ/TMkmnWjy8GrlxjjPS7TCLValzZYIQyEJJ9oITdCiN4GG4RfLba+rlzFKCGShZdADg3SAzHa0cqSGEPwryGcmzCT5wyagELkjzhnLyjoERERGq5cSzBGFCMEn0lpyfaCOtmqWybuQ1c3ugAkkByalg7sIESI8UmN3ggohVtiM4RMuNFpwAyjAI0pgqzy690RJRB2ipJVMQn3liNJ4MdCslmBloJxuJz+qN8egbrCkJFxRZKBn7o2GPRzKKGtjS3ynsasqJrjhXLY0U1NDWLlbLQShVnu1vJUVEpwCSGCXepUD3xTR8PGDBFjUipgKd2uUHEZwsJdR5cIqKwlCXbPKH/RjRnWTkkhgC9cNWuPLvhBLkjHc7bosPR7SC0Tka9KiuxnA3VA8sDEeW+royHOkdHssoupoq+kKIAF4EEB6Gt7kYjAUPcH5yG849a7VfmFTFQYbT5NVj5xAsj+iP/P5PEYqooSTdk6lqzErZVSP2tsQCaT7Mpq4LSfJdIjV+S/vjyMSS1JA+g7isQ2l+f6KKul9sSmyqSwSpakpYF3AN9WZbsjvjnwAjpOm9GC0yVISgIV2kElVFDI7iCR45Rzy12RctRQtJSpOKSGO1+DVfBotxvFGZA0MZLMDC04QXZZlMcKRYCCVCMBMeBjUEtGGMFoyExqkROVBAdWeA9YCMYgujE02b41SgYg02xrMWSXOca3YIrJL42v3/AGQ96NaBXaCpSVhCZV1SlG87KJwYYgAnuhNZLMFTEJJYKWhJ3BSgCeDPHW9IaOlWW8JcsJlqBdIwvDIvlXCIc/J09K2xorywZVkQWYUZID4sAAAd7R6J7EUiWlySSHJY4q1iKbHblGYmp4EbQtnzz1gKhhdHFIAz7xyEV6ZLYkZgkc+6LVpghK6ocMfaKWIO4Vyxiv6TTr3hUEJV3gjzSe+KLB0IATXfCychlkb/AL4Yksdx2wBaC6z6y+6KIDCBMIUg7vCsObKvVQhMpPWawCnU6zW6lsAcEggZiFE4ABO77oYYp8uXxpE5UFFnCJa7NJtCFsFi4pADtMTioBSnY4tvGMCm4fbV+iP2o3slqlqkqKEJ6y/1kxCkqu3lpulabqgA6gOBWzYQRKTNYHqJbHcs+PW4QjV5RF4A13K6y+aR+1GoUk+2X/FDecGnrD/5dB2MJg3ZTaiNUyVtSzo3fSfvawErMBoAOKyOX+aAekFoSiyTylSioouOUgEJUpKSHvEgMVU3w56uZnZkU2Jm/vKwq6aXhYVvJSgX5YcJUD2nxUowy2F6OagRPZVYgwMYylTHGLijFKYwqAzbVDZ3Rp1pVifXCCGx8rRE1FmFqVLaUpYRLKjVZ1iSlPtBN01LB8HyVzFVcmuMWPTWk7+jdHyXOp162y1pl0f3Vfpb4rSzvgrQM+TyY3QI0ESJG+ME2mO1McRxy9bo7Dpi0JXJlzlrPVLlBV0MCVqALvUnYwjkTYR0NM0r0dZQlCVEC7UE0ReS7gg4sO+ObmjbQydWJJ2klEuF3RQAAFgAANkejdcmY5+Zl9x+K49DkMlq0tMU5uLKFhiWmiUSDTEqTeTu3Qi0zZ5l1K5i73s1nJmkB3GC1FgX74sPSHRYUxKgnEvdKm94XU1IzYZCEU2TKVLUBPClAUAlTUuRWhUhu8wqydOpCFyKH1nAE1Ou3qsGLFYhnS9dJ3eR++KBZPaE+H3QXJS6REM1NBy8omsp1ISWRojXQa1JVMCZgRfllBUVBIAUpI7R7NWL/bDNMv8A9xTw+VK/bhTopKCoiY4QUlyASQEi+4ALk6sMZUvR57U6cA2PVLNeCQd3dC5I8iyTCyy/7RlP/wDJP2xL8nlAD/WMv/iD+1AqpGjv6eea5SV/4gBHjK0dX5y0Hf1Y+2GZNV+WSpko/tGW/wCXP21wzhF06lpFjU1sRO10aqZqlntY3ScBt3iGybPo0f7W0/qxTxiG22LRsyWpBmz2UP6PMVBcE57oK/NBf5s5SqNDG17DfGLsUCYjAjxMeyggG6rQVS5STUISpI3BS1KbxPfAl3bBS0agbYIFGUEJmWmJUCsRy4Ik5xgk0iWT3xddGJWLPLu2zqgQdU2nqwNYg6gWGrWu2KnZ5fr4RYLDKsplp6ycUHNIkzF1fG8gVwERltBksBCisH+fo/4v/PHoiVY7A/0sz9Uv4x6G7HPSLNYOkUq1EoLpV2kAlLBh2QUnLJxgd0A22dY0TCldnnX8SUT0JSSXdklBar0fKOrL0enHrpe8sjziCbYEE/TSCd4lk98BRof91PZwq3BF9VwEJegJCiBkCQGJ+MAzZxKwlqjKrl2yjvo0VNJp1JAOISg/4aRBaNBzHBKZSqVJkyi3MpjKyvdM4itRu4F+B8YIsszVxf02Edn/AJGmfUP+7R+zGszQa3B6tBb/ANKWT4phdh7pHLdC2sJmoKxQqq7ChoxJwfDc8NZfS+xt/MJg/wB8j4y46HK0MCHVJQ/5JDjuTjuivdKtIyZXzabOiZc7YSEoKiaBAUEkgBwSQMmgJUxJSUivHphY/wCor/Wo/dx7/S6xf1FX65B//ONFdJpeH8mj9eru+hjZHSST/Zp5T1N4yYZq2KvubDpXY/6iv9en9iMDpDYlKH/cpgLjCenF/wASJEdJJP8AZp/XH9zG/wDpKin+rU85p2/kecZoPycZmAAtsp3RCTB+lUtOmC7d+cVq+7rHVdhhhygLGKGMGNpaLxA2kDvLRiZBOjEvOlj66fAvGMMrfIKCtGJQbpbcW7qeUAEw+6QkGZOUEs9wNvLFy+bQhZ4KdjUSIgiTjA6U4evWEE2esYKGUsM5h1YdJWNCUibZ50xQAcpmISH3AoducI588C6cQcfCvKJVpBD+vOFUbyLyTSwPVaa0e/8AM5369P7MeiusPTx6D1OfsLghIrdHdEksDJI7hEReMoJxEA6uqJRLDu3hGhlDlGyHeNBSMajHVpjJlsaP3x4B4yiXrARkCiaZQUJHM/A4xe7JpKZJs8qZLQlaxLl0mBShVIBLJUkni8URWHcIu9i01Ms8hExKELUEIF2YCUlwlNQFA4b4WXgDPK6YWz+rWX9VN7/p4x/plbDhZrN+pnfvoz/2lz87HY/0Jg8esMeP4S5n9Rsn/U/ajdV7IVX9fz7kyOl9tIcWSzFsD1M399Hl9L7ccbJZv1Mz4zYhP4T5v9SsvfN/aiOZ+E2YcbBZP+of8UbrfhGv+/z7lC6RrWq0zVLQlClqvFKQQAVMqgJJGO2FK041iwdL9K/KZyZnVS5RKAkplghJuksrWUS7FvzRFeXgYYJPpFDTFDCr99fjBOgf5zLP1s2xY4wJaVlSySXJJfnBvR629TaJcy4ldxT3VPdVqkMWL5xvASx9KZhKLxxUUBmA7KVPQcUxViItHTLSPXdUsS0y7wKrqXYdlOZ2pVFXXwgx0NImljygixwPKLvwMFWBiYL0BbJ7Ylgnn5QBMnkHEgY0Jxg+2zKpHH4Qtmo1uUNHROf8jAnP7avH7Y9Az8e+PRhBmpmjaSir+uMa0z74ykNjhETqJlAfftiJgMeX3Rm/4xkZUg2ZI0SWjdB3uc6Rif8ADyjKZlOGHpowuSRA+EXG0BXyOWUB1CVLOF73HLbg5fdFKTMjpfR+QDLk/kk4fiAQnI9UZ5KYRO9wjddOcaLlzfdOOw4x082cKqzsI1MlDjVSYPcFI5gbPPbsH9GMizz66lOEdTlyEZox3et/dEsqyoJ+jptdo3f5NSZw3T9/rBfTdN3Dc5r8OUKFisdI/C5otMtdmmJFFImINc0kKH94nlHOVGHi7QGarNXg/QlnUuakIS6mJbgIBYRa/wAG0gKtS1HBEpR5lSU+Rgsy2RdJkkGSk4iSlxsJUskeUJZqBD3pmR8rUBQBKANzpvN4wjmgxkMzMgUOxoL0eanh8YDk4HfB9hxp6qIL0ZbJLZinh5mFc86x2U8oa2xNRw+MJ7Sdc90GOicv5GEjdHo8lJ2x6DYtDOZPFCEgNxqeZpHkTx7iTj737URzcIwmIo6WiRU8YXR3n7YwFj164REcTGyYwvgmVh6MRmMn4Rqe3BAZekdO6NqaVJ29Un+6I5gcOX2x0zo19FK/IDyETn7gsfy51S+B2H4ZRHfDhh6+ESI7SfWUboxPrMQm3YEYSraPtgiUvcfj4RpJiT740vcyKr+F6yBVhSsYy5ye5aVp87scdux3H8Jn/hdo4yv/ALURw5GBi0HgL2amL9+DGUblqX+TQP8AnUf8PfFDHxi//g1+gtH5VHkY036TR2IulCnts87FAfooSPhCqbDbpZ/PZ344/uphVNwh1oLMSsILsh1oFl4cvjBFlxPLzggQTa8Rw+MJ7UNcw3tmI4fGFNp7R4DzMZaEl/I0j0YMegWA/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4100" name="Picture 4" descr="http://apocalipsis18-4.com/anteeljuici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280720"/>
            <a:ext cx="3130674" cy="4270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6851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100"/>
                                        </p:tgtEl>
                                        <p:attrNameLst>
                                          <p:attrName>style.visibility</p:attrName>
                                        </p:attrNameLst>
                                      </p:cBhvr>
                                      <p:to>
                                        <p:strVal val="visible"/>
                                      </p:to>
                                    </p:set>
                                    <p:animEffect transition="in" filter="fade">
                                      <p:cBhvr>
                                        <p:cTn id="25" dur="1000"/>
                                        <p:tgtEl>
                                          <p:spTgt spid="4100"/>
                                        </p:tgtEl>
                                      </p:cBhvr>
                                    </p:animEffect>
                                    <p:anim calcmode="lin" valueType="num">
                                      <p:cBhvr>
                                        <p:cTn id="26" dur="1000" fill="hold"/>
                                        <p:tgtEl>
                                          <p:spTgt spid="4100"/>
                                        </p:tgtEl>
                                        <p:attrNameLst>
                                          <p:attrName>ppt_x</p:attrName>
                                        </p:attrNameLst>
                                      </p:cBhvr>
                                      <p:tavLst>
                                        <p:tav tm="0">
                                          <p:val>
                                            <p:strVal val="#ppt_x"/>
                                          </p:val>
                                        </p:tav>
                                        <p:tav tm="100000">
                                          <p:val>
                                            <p:strVal val="#ppt_x"/>
                                          </p:val>
                                        </p:tav>
                                      </p:tavLst>
                                    </p:anim>
                                    <p:anim calcmode="lin" valueType="num">
                                      <p:cBhvr>
                                        <p:cTn id="27"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0375" y="150095"/>
            <a:ext cx="8229600" cy="2918866"/>
          </a:xfrm>
        </p:spPr>
        <p:txBody>
          <a:bodyPr>
            <a:normAutofit fontScale="92500" lnSpcReduction="10000"/>
          </a:bodyPr>
          <a:lstStyle/>
          <a:p>
            <a:pPr marL="0" indent="0" algn="ctr" fontAlgn="base">
              <a:buNone/>
            </a:pPr>
            <a:r>
              <a:rPr lang="es-CO" sz="4000" b="1" dirty="0"/>
              <a:t>La Ley y el Evangelio</a:t>
            </a:r>
            <a:endParaRPr lang="es-CO" sz="4000" dirty="0"/>
          </a:p>
          <a:p>
            <a:pPr marL="0" indent="0" algn="ctr" fontAlgn="base">
              <a:buNone/>
            </a:pPr>
            <a:r>
              <a:rPr lang="es-CO" sz="2800" dirty="0"/>
              <a:t>La salvación es un don que llega a nosotros por gracia por medio de la fe, no por las obras de la </a:t>
            </a:r>
            <a:r>
              <a:rPr lang="es-CO" sz="2800" dirty="0" smtClean="0"/>
              <a:t>Ley </a:t>
            </a:r>
            <a:r>
              <a:rPr lang="es-CO" sz="2800" dirty="0">
                <a:solidFill>
                  <a:srgbClr val="FF0000"/>
                </a:solidFill>
              </a:rPr>
              <a:t>(Efe.2:8)</a:t>
            </a:r>
            <a:r>
              <a:rPr lang="es-CO" sz="2800" dirty="0"/>
              <a:t>. “</a:t>
            </a:r>
            <a:r>
              <a:rPr lang="es-CO" sz="2800" b="1" dirty="0">
                <a:latin typeface="Agency FB" pitchFamily="34" charset="0"/>
              </a:rPr>
              <a:t>Ninguna obra de la </a:t>
            </a:r>
            <a:r>
              <a:rPr lang="es-CO" sz="2800" b="1" dirty="0" smtClean="0">
                <a:latin typeface="Agency FB" pitchFamily="34" charset="0"/>
              </a:rPr>
              <a:t>Ley</a:t>
            </a:r>
            <a:r>
              <a:rPr lang="es-CO" sz="2800" b="1" dirty="0">
                <a:latin typeface="Agency FB" pitchFamily="34" charset="0"/>
              </a:rPr>
              <a:t>, ningún esfuerzo, por más admirable que sea, y ninguna obra buena ya sean muchas o pocas, de sacrificio o no pueden justificar de manera alguna al </a:t>
            </a:r>
            <a:r>
              <a:rPr lang="es-CO" sz="2800" b="1" dirty="0" smtClean="0">
                <a:latin typeface="Agency FB" pitchFamily="34" charset="0"/>
              </a:rPr>
              <a:t>pecador»</a:t>
            </a:r>
          </a:p>
          <a:p>
            <a:pPr marL="0" indent="0" algn="ctr" fontAlgn="base">
              <a:buNone/>
            </a:pPr>
            <a:r>
              <a:rPr lang="es-CO" sz="2800" b="1" dirty="0" smtClean="0">
                <a:latin typeface="Agency FB" pitchFamily="34" charset="0"/>
              </a:rPr>
              <a:t> </a:t>
            </a:r>
            <a:r>
              <a:rPr lang="es-CO" sz="2800" dirty="0">
                <a:solidFill>
                  <a:srgbClr val="FF0000"/>
                </a:solidFill>
                <a:latin typeface="Agency FB" pitchFamily="34" charset="0"/>
              </a:rPr>
              <a:t>(Tito 3:5; Rom.3:20</a:t>
            </a:r>
            <a:r>
              <a:rPr lang="es-CO" sz="2800" dirty="0" smtClean="0">
                <a:solidFill>
                  <a:srgbClr val="FF0000"/>
                </a:solidFill>
                <a:latin typeface="Agency FB" pitchFamily="34" charset="0"/>
              </a:rPr>
              <a:t>)</a:t>
            </a:r>
            <a:r>
              <a:rPr lang="es-CO" sz="2800" dirty="0" smtClean="0"/>
              <a:t>.</a:t>
            </a:r>
            <a:endParaRPr lang="es-CO" sz="2800" dirty="0"/>
          </a:p>
          <a:p>
            <a:endParaRPr lang="es-CO" sz="2800" dirty="0"/>
          </a:p>
        </p:txBody>
      </p:sp>
      <p:sp>
        <p:nvSpPr>
          <p:cNvPr id="4" name="AutoShape 2" descr="data:image/jpeg;base64,/9j/4AAQSkZJRgABAQAAAQABAAD/2wCEAAkGBhQSERUUEhQUFRUWFxcWFxYYFRYYFRgaGB0YGBsXFxUYGykhHCAkGhgYHy8gIycpLCwsFiAxNjAqNyYsLCkBCQoKBQUFDQUFDSkYEhgpKSkpKSkpKSkpKSkpKSkpKSkpKSkpKSkpKSkpKSkpKSkpKSkpKSkpKSkpKSkpKSkpKf/AABEIANMA7wMBIgACEQEDEQH/xAAcAAEAAgMBAQEAAAAAAAAAAAAABQYDBAcBAgj/xABFEAACAgEDAgUBBQUECAMJAAABAgMRAAQSIQUxBhMiQVFhBxQycYEjQlKRoRVicrEWJDNDU5LB8CU0ghc1RIOistLh8f/EABQBAQAAAAAAAAAAAAAAAAAAAAD/xAAUEQEAAAAAAAAAAAAAAAAAAAAA/9oADAMBAAIRAxEAPwDuGMYwI3r/AF1NJA88iuY4xucoASB80SL/AEzAfEoEay+RqNjbCCFjPDlQGKrIWr1AnjgWfbIz7UnH9lapO7PGVVRyzGxwAOSc09H1KGPT6Zzq5SYkjYwLTs58sr5flqu8m24HyBeBYl8SIdd9y2OJPJOo3ELsKB1j4O673H49sz9d60mkgeeRXKRjc+wAkKO5okX+mVVZh/pCrcgHpzR/QP56vsLDjdtBNX2GSX2lyf8AhWrXuzwuqgclmIoBQOScDfj8SbolmGn1BjZVcECM+lgCG2iTd2Nni8mAcoOi1UI0ejZtZIDAsEjQgqxcoguIxqoYm+w+QO+ZfFHm6XUQa+KOWRGqHUwAlmAk2hJES9odX9JI4Ib9cC83jKH169Np4DMsu+bUo8xjkcQIWJO2ZwCfIXhdoADbRdWchvvTLD1mMvKKXzNPtE8YBMAYeUCbUGWqANMew5wOq3nt5zCki/siZJJPNd4knYyytaNAwYSKxIAEgUcgbT8c58dd6kom6jFNMoZwo08jySw+QTGCAtLW1WIfenLEkEcYHUbyM8R9eXR6eTUSI7JGu5ggUtX5MRlE6hrfJTQH7w8ui8qQSalA+ojaa1HmTDefQf2vckKSeOBXz1eEL0jqAjmnnjkU+TvQhbbkppwfWU7cdhRr3wOhN1M3DthkdZeS67NsYrcDJbA89htB5zevOc9d1R+/9GZHfYfM83az+Xt8tQhdb2j1FgCR3v4z3pU4dtdH1RmjmM7+T6nQ/dwB5R0pXvVMfR6r74HRs8vIDwIdSdBB99v7xt9dim7nbvH8Wzbf1vKXqJzJLqoNdPPBOZnMJSGQsYuPKOlkT3CjlQLJJsG8Dqd57nOBCG6rHHNJPsPTx5gaV0VphInEgjbYHKgkqvBr3GS32aTnydTGWZli1eoSLcWYiHdcdMxJK0TRs8YFvkkCgkkADkk8AV7k5F+GvE8Gvh87TsWTcyciiCpogj8qI+jDIrxPrPvEqaFCtSW85Ytt8tSP2Ppq2kPBF/gD/IyBaVul9UDHZ911wJlWNW2xTrwJiOdquOGbtYs9sDpF57nPdX1OMa/VR9QMqxyLH90b9p5JQp61jKAgTeZuN/iNCuwzHrdcYJ9J95+8/cPIdd0wdnE+6kbVleaMXbfwC3IBHAX3qGqMcZdY3lIqkTbvNkDjeyji75I4GedQ6gIYnlZXYKL2opaRj2Cqo7sTwB9c534whRej6n7s+q5fdATJNuJZoyVhWwxjA3AAivxVxzkp1LX11NfvJP3JtP8AsGthAZS3q81h6dxStu7irrk4F100xdFYqyEgEq1blv2baSLH0JzJnH+trOvTup7X1HlLqF+4nfLvKll3rGQdzxiyF7iga4ywoiQdW0flSSbZdPP5tyyujH0GIsXYjcTvo9zVe2Bf8YxgMYxgMYxgMYz28Dys8YgDnPq8+W7YEf0nr8GpMggkEnlMEcr2DFQ1Bux4I5F551XxDDp2VZGYu9lI0R5JWA7kRRgtQ9zVD5yL8K9Omi1GteWPauomEqHejUBHHHtYA97Un4rHUumTJ1BdZEiyqdP93kj3hJFpzIrxlvSbJpgSOwPNVgS+h61FMhdSygHa3mRyRMDxwVlVT7j6H2vNDTeFliZzDPqYxI7SMgkVlLPyxuRGYX9DkT1HpOon1UWom0yPDGksf3VpUcgttKz0wEZagyFbNA2CbIzR6H4DkWbTtqUieONdYfLLb0i86WOSKJdw9QRQRdUD29jgXHpBjWI+WGVQ0llw6te472Yycm2s7jwbsGqzLN1eJJI42dQ8oYxr7sEALEfkCP55UdJ4Lcy6YzpFJHHL1KR1Yhh/rMu+I7SKPHf4zWHgmRJNK508UqQS68GK4+Ip5C8IXeNtIP3fa+MC9QdQVlLepQrMpLqycqSpPrAsWOG7Hgi8yvMq8kgD5JoEn25yi/6JzLNHJJDHqIlm17mEuvH3ifzYpVWQbGYJakMRQc0TkcfAmoVFJTdIBP5ahoJYIllkaRYDFqUohRtHmJRolewFh0x5QoJJAABJJ4AA5JORcXivTNp5dSsgMMJkDuAxA8v8dUPUB8i79s3NCjpCgcKXVFDKnCbgosJfYXwL9qyr9L6JMNNrIp9MHWefUS+X5ygPHO9lNw/CwQn6WKv3wLH07rkc5IRZhQs+Zp54h+hlRQf0vMXVfEsWnP7QTH0lyUgmkVVF2zNGhA7H68ZAdP6FOPvdxFtPJCqR6SfUtLvcb95Z2LiNWBVaBbtdDtmx4g6bJLpxANKSvlKFEeq8pFfaV8t6rci8ezhhdrwLCzaPVpLGskbBkdQ6sOzKwsEfmMx9T6pFp4zJM6xovdmNfkB7knsALJ9siOgamaMw6V41YxaaMzTL6I/M/CEjQIAb2seK2gLxyBnvX/Cv3iQTCaVXSNkRB5ZjDG/WFkjamN7d45A4Fc2EzodYk0aSxm0kVXU0RasAwNHnsR3zPWQ/hHpcmm0WnhlYs8cUaN+GgVVQVUqosCqBPJHcnJm8DysVnt4vA8rGMYDGMYGOPUK10QaJBog0R3B+o+MyZQvtA6VPp3Tqei3GSH/zEIJ2zQV6vT23qAKPeh77QMtXRfEcGqgSeGQFHXcLIBHsQwJ4IPBH0wJPMWq1aRIXkYKq8liaA/M4GqT+Jf5jIbxchn0Oojhp5HjbYoZbZhRAFmu9fTkYGFfFxbUSRLppwkYFyyKYkckkHyt49dVd2O+ZpPGMKkB7UlgtFo93LBN23fZWzZIFAWfY5Tz4pjeeYI07SRyjzIl0+pDKTINqFkm8sGht3UbIuvY5tP4qExbcs0MjMWV2i1AIVW8sx742Y/iI9PCg2a5AAdC0+sST8Dq1fwsG/wAjmbK94a0zKQX3MREqsxEnLB5GPqlUMeGHccdssOAxjGArFYxgKxWMYDGMYDGMYCsVjGAxjGAxjGAxjGAz5dwBZ7Dv9Pqc+s519pb/AH6WLpMIUyy1LM5AIggU8tz+8xoD/pYOBf8AR61JUDxOrobplYMpokGmBo8gj9MzZE+GPDkeh0408Jby1Z2UMbKh2Lbb9wCT355yWwI/xBoWm0s8SVukhljWzQt0ZRZ+LOc81XVJOmR6VNVpRuaOHRrOsqNGHQUpfeFCAkseQeAeeM6nkd1/oUes08mnmUFJFIPyD7MPqDRH5YFY1OnneIo/TmLbeyy6baWvcVJ81SFJFWBdE5D6XQvDTtomIlklpY1iaRaB8tRuYBl2SSFmJLF0J7Vkl9nfXpIpJOl6xr1GmA8qQ/8AxEH7ri+5UUD34HyDk/IXAaKjvXc8TWCDRAWvevVTfFt7FSQo/h7qEDya7y4fKlhmjkcPGI23L5hUSbOCQAwFkgmibsnJfqDRpovOIEm1Y1BX8YBkjA2qv72+m4F3wMqvhjUf+LdUah5Z1MQct2W/OFV/HuoAe545yw9Y6xB5cWnVvUJdKGDRvG1iaJlFGNbBHA9uBgfOtVJnBBklfdHsEq6mIAvLDGbLqpKgOSKN3dg1Z3YfGER0aM2teOXy9x8wAeoDsVZQDZ+Dz9Msk2qK6lmN+XHEO3Pqcn+bHagA7/8ANmx4cfdpkIvadxX/AAFmKdv7tduMCs+HvE5n1IEerSZfNdTGrQPtjEchD7oxurzFWmJAO4CucvGebc9wGMYwGMYwGMYwGMYwGMYwGMYwGY55gilj2UEngngCzwO/AzJkd1brcMKnzWF1wndms7QAvvbEKPkmsCHl8eIvl7opYxILTzR5ZPahyKs2OCR3+eMn+ndRSZA6Gx2I4sEd1Ne4/wC+DnOtPNLqCI/JGzcjK7XLQDPRkkZ9q7doNoefw5tdB61/Z8ssEwDxlvMWSGn9huMihtwZgu7aLqj7VgW3xb4lj0Gkk1ElnaKVR+J3bhUH5n+gJ9sifs98MSaeN9RqiH1mqbzJ291H7kI+Ag4ocX9AMh9FE3VuqNNIGGk6fI0cUbKR5uoH4pWU9gnpq+eV+SM6KBge4xjAYxjAp32i+FH1Eceo0vp1mkbzYDx6q5MTX3DV/P6E59dF8Wx63RLqlADxMvnIbDQuKWUMDyAqszfVfrlvzmvijSN0nW/2jCp+6TkLr4l5osSF1Cr/AIm5rvf940El4m6SpA1KxpLKssRkjo3IKZUBMfeRBOdjUbsfAK16eKcRytJHuKnzVYpIr1FdAySUwjQckeo8GiSRll6TqBrV1CxMp8maOJT+6UjZZ42BUjvHJtsUfTYI75LRQMql3EaMhqQg7lZatiVA/HRJ5F/WicCN03Vk1WmXcoD6iT8AJNVII7JIG7aguq7xt/Dxb0WgAOB8ZCiFItREw/DJaKoC7A4QuGWuwKRsOOO38RJmxgMYxgMYxgMYxgMYxgMYxgMYxgM8JrBOQ/WOqUu2NqFMXm2l0iAH4m2nvZBAPFAk9uQz67q1MI4drSm+C1KgAJLPXPH8I5P0FkReuVVXylZpJJZY1lfi6LLvDFa2nytwAHKgE/U516UJkRFTyokKlWACynYwZdvFqCRZJO4/Au886xoGVYE09IfNoencVDA75FLGgwQyHcway3Yk4EX1zoKCRdwXa1mMshZElH7jbTyjgsNpBJqgbEYEZ1HVqySECFahnSJEdJAODvLbPSEBKsfcLClgFwuW9PDcYLFmkfcbIZyR/h+SPoScxarwnAykLvQkVuDsWr4Bcn0/3RxgfWg1ijVtFVHykIJ4Mm2/WOefxbeebQ+wybyn6ulD6qOM3p9sEJ5ptjNHIWVe0fqK2boRlwO128YHuMYwGMYwGYdZpFljaORQ6OCrKwsMCKIIzNjA4t9mukOh6n1DTxyN5UckUYTglvMcqpo8kqGFsPZSee2dP0sm2JpN24MGduApD9uATQ+KZuNo+uc46ToievaoWUL6htjpt3fs4Q7BgwIKgOg4F3J3+LwF1MMuxJIZdwMm190btwFNNTD92+45visDd1OjQajTgUCGdwOAOFbcQPq0gJA+PzucymajXTpPAXiCXLsVi6SeY7qVoEMu0Bdx4B4B9JOXJTxge4xjAYxjAYxjAYxjAYxjAYxjA19fpPNjZNzLuFWpIYfkRkb0fw4sX46kYE0xUDiyQa59XJJb+QHbJrGB5WRxmLaoKKqOMsx+DIQEUfojk/mvzklkd0eTeJJB2eR6PyEPlA/r5d/rgavVdYyTxruO2Uqu2rHDEML9iVkDf/JP1zb6KP8AV41JtkXyyfkx+gn9SuR3Xn3aiBQwHlukjD3t3WNB+RHnG/7n55OKoVbFAck/qbJ/mScCkNqAE1unaWRVMkzxMELcSAyuh9J9PrPBo7SSD7rd9K5KKSKJAJHwTyR/PKL0fQTTRCWAoredG6lgbC+RCrAEH2uQEUbIHxzbfD+nkjgVJQAy2KBsUO3Px8D2FDAksYxgMYxgMYxgcs6TJG3XNTGC3mNJNuYHaY1MURXaa53mOz8eSLsNlo64HDReYQpVh5ct7UZmsbCLtGpQasBrPqB4FQ6M5Xr/AFErQO+AfUBtiFgPegxJ+gOXTrerVn03pWQr5kqizuLxxllCCjxdGz7he5wNbWSBzplDB5EmViQxYAsaA3cgnZuNWTSn88twyi9e8a/dtZpvPiI0znZ5pBBiklUCMuCeLqZTYFDnt3vSnA9xjGAxjGAxjGAxjGAxjGAxjGAxjBOBF+JOspptO8jtt7KvyXf0oqj3JYj+p7DNXR69NOkiE8R79igfuRJHSrfc0y8e95zvxRrZOqyaieJidD05TIhHCz6mP1Gj+8qpYB+o/iy29M6gfvWo4qpwrKO22Oodx+Dslhf8kNdsDB1F9+p1AYMHcaKIMvqEMkq6hCSfhVksXwWcdryY6z1pBoXMJ5aEeX8L5m2NCxHai6mvofjIzo8Q1GoMgf8AZvIdYa4EiofI0wv+ALD5p+SV7gHJPxTLGEgQ15cs6qzCqC7JXDX9Cqm8DZ8JxBYXVfwrPqFH/plcD+nH6ZN5CeEpy0BBILLLqFcjsWErlj+pN/rk3gMYxgMYxgMYxgci6Dp0bxPr1cmjHxzQ3FIuPz2NIR+R+Blw1UQOskpyph0yWCAQbZqaq59JkT4O8/AqmaHV+T1/qcgXcVOm4HchzFGwH1p+Pk1ls1MpafUSSKQkQCk36Wp9yJXvZSMn6P8AXA3p/DEWoXVwSL+xkCRhaHpKrutPimcMP7wY5EfZ71qSGV+law3PplBilN/6xB+64v3UEKfy+hy6dO0flIFJLHksx/eZiWY/zJ49hQ9srf2geFW1MaT6Y7dZpWMunbimI7xN8q4FV8n4uwtuMgPBfipdfpllA2SC0mi53RSrwyEHn6i/Y5P4DGMYDGMYDGMYDGMYDGMYDKF9pniOWo+n6I/65q+AR/uouQ8rN+7wCAfox7gZa/EPXo9HppNRMaSNdxruewCr9SSAPzyi+BdP5ZPU+pWNXrSREu13McIXesaIikr6V3H6AXzeBYNV4ci0XSJNNCCESFgTVs1i2c17k2T/APrImXpjQ6pNQjRftFiWWn3Idg8sbieNrJZG6haEA7mGXfSdSilRJEkRkkAKMGFN+XzmJumadrXZFfIYAKD6+4Nc8+/zgU1ZSJJnk9Cyl42IIbdsJRYQARUaRqhO0MWM8lVznsusnaOB41JaKRy7OrMhaVdq2V7qA7k1/wAKh+NCbYfD2lH+7QWvl17bRxt29q9iPehd0K+o+laZdtLHfCKbG7gVtDE2ePa8DX8PyKpMat5gK+aX2hTbsbDKOBze3+6K9gTN5rQJElhdi16mAIHf3b+nJ+mfE3Vo1Dktwih2IDEUQSNpApux4F/1wNzGYU1SkLZClqoGg3PtR98zYDGMYDGMYHGIoDJ4g6oi/jMSbRxzQ07bbPFHbRvjtfF5Nx62eeAbSwQSSzSsVjo7m86JAbN1uB9Nn1qbU3Wj4cB/0o6lRo+Uvv7bYOarmjt444Jy0GNYYWBsboiaIG1SvkqF/wAXqoc2awLkM8IwxrI7/SCH+MVxZpiou63MBtF17kYFM8TaZula3+0oFJ08xVeoIBe0cBdSqjm1JN18n5Jy79K6zDqVLQSJIqttLIbXdStV+/DL/Ou+aHVotLrIzHMjSoQe0c1UeLV0X+qnNLwj0GLpsTQ6dNS0TSNJucA7SwUbQOHr09yvv3wLHJrkU7WdQfgsAc1dT4g08aF5JokUXZZwo4F+/fj4zR6j4p2SpCkMjSyBmUMURQEokt6i1cgWFPJrI2bwlDPMk2qLaiVQNu8kwoR7pCPSDY7kE/JvAhtX9tSPIU0Gj1GsPYOoKRk/mVJA+pAzPq/G/VWVVh6SUkauZdRG0a/UhSD/ADIy2R9iT2HHzYrv9f8Av5GJK7hq9j2skk1d8/51RwOca3xR4gV/VDpUX+IJuQXdAsHau307j5zO/XevGMeV9wlZvaMqZF/9LuoP9a/ytfXYGQCeNirqybwq7laIuok8yIL69sdkEciu/sd+LytQOVSRaDgkK4N9m5B5o4HNYvtU6tp5Nuq0JdVPr2wyowHyHG5D+fY5O9O+3nRSOEeOeKzRZghRfq21y1fplrbSyRgiJhIoF+W97r+Fm/oAwPsNwA4ieo+HNH1KKSNkCv2J2BdRG1hhYZbXt/hYXRIOBbdFr45l3xOkinsyMGX+YNZsXn548R+Fdb0qdn07z+QArfeEUir4qTb6QQfdrBBHHOW3wj9rSvvGvk8ugpV0V2Ddw25NrBfY8UDZ44wNvrOmfrPU1gKkdP0ZEku7hdRIdwUAe6+lhfYgMf3lOXnrXQBqGhJd0ERc+hmRzvjeP0uhBWt9+/bMPQeswaoN92nZ9lBqUKVscAhox8H+WTEMW0fiZvq1X/QDApX/ALOzxckTgRJBtaKRUCRszIVWKZQGO71exKhgFqs8/wDZy+/cs0abJUmjQQsUDrJ5pLF5S9NZBVWAs39BesXgVRvA4dX8xo3kaPVIG8nhG1LtIXQMxqt1Vdmu+a+p+z1SqKhj2iCOBlZJQv7MlvMRYZkosTZsm9qc8c3O8XgU9vBD7Su/TkCVpVZtMWdi0vm7Zj5vrF96Asqjfu0fpvBT+Z5u/T790b7Pu58i0GoXmPzL/wB+Wu/xLfvQt14vAomn+zBVjlUyqzSRxorGEfsik0s5MY3elbkCqoPpEa8nL2uLxeAxjGArII+NtIEL+aKE33f8L7vNutmzbZ+bAqubrnJ7KtP4AhZKs+YCKlr1BRP9521dfiG2+9YG5F0zRpqH1SiFZpVZWlDAF1Stw70duwX8bec+dQNEy7nkgKk7bMw22CslfjqwQhr8sitZ9myygJJO5iU6gogRVYfeGLtb87qbtxVcEHvkjofCOyaOZ5A7oztxHW4uix2SzsbAXvf09hgb2i8T6aWJZUnjKPe1iwW67imog8jg/I+clBlLh+znYiIs9hI3gXfHamFyG2MqyAFrHLdiOCprLTI5iRVRC5ACgAqo4HuSeB+V4G3kN4h6wY18qEbtRIrGJODVbQZHsgBFLLdnmwBZNZut1Bv+DKfoPL/6vkF0rWefJLMI2QS7FQuU3lUDDlQeBvZqF89+LGBq66b7vuSBTLqZCWDuQvmMT+J3AUEKoPpFelVUc1klodBtkaV2dpGUJbbQAqkmlVRS+pj8k+mz6RmFtKm/zBuZ9tb23M6g7TSk9gdvYUOB3wurtqvtZBANEfBbtfb5sC+PcN2UHkAlgCOBRNiuSW471/nmID3ssffgntXJHf8AX6jMTxD5CgdgKIJ7XweF7Gq/656QBQ4BYn9e91XN1XybJwMs7gXyQABVfiPBsbr7k8/585gbosTNu2jdTDeNyvRqwGWmHvwDfv73nnnjdQJPJ+tH3H0IPYCh+nGeavrCQ0ZbW+xZWIXgCmbaQo79yBxgY11TxSRxMdyPapLZ32qhgJR+8xCudwrtVAkXn1OkElMGZJE/DJ3IFG1YV6lbuVsdrsEBh9zadJEKOqyA8jigatk2kfhIoGwbFXfbPmDTBRS2OSTZYn/FbWfb9ee94HvTNf5m6OQASLYePnaR+Hcob8SNfcXyaPIIzjn2o+G202qknji8vTOU2sgUIH2AMNi0VJKMe1Hmuc6z1PTEy6Z1NFJaJ7+iUFXB2/LBaPADBSRxY0fFU8E3S5n1G9YvLJPpDOr/AIVKqSdrq/H5g84FI+xvq+nTUSKygTMqrESwXcOdyAXW78J5N8UO3PY/vkvtDX1aRQP/AKQx/L/pn5W6dPIkqMgCupDKd3Zl9QI4I4Iz9LeGdTPNp43Oo08wN3IsTjfRI/DuG0jsRXcHj2wJ2F2I9QAPwDY/mQP8syZptFN7NF/yN/8AnmXTpID62Qiv3UI5/MscDPjGMBjGMBjGMBjGMBjGMBjGMBjGMCM8Tapo9HqHQ06xSFON3r2nb6ff1Vx75rafSCONEUUqKqANRalAAvnvSi8z+JmI05o7SWiXcRYXdIg3H6C7P5ZHLPLIto8KW0YBKM1FwH/4gv0soHbluxHcNmRVsXwQDQ4+COL79uw55AzEuhCnivoLpffuK9q/UH24zTbTy7HkMzHavmbQsdernlRH2FbmbknkCq51NZpdxAMupAJ2gq6oOPLAZiiD2dnoEcD8yAmNOpIHf6/kbokH+XbtXcd/ERUI5I/M0D2AHI+Oa+ecrg6ZbLu7PGC7OWYgt55K0CKK7ArMTbEntWbfVOiaeNb8mKQkuKMaWQG27VIWxe7cxHJACihVBOSR/RCLUEgXwSSCefqfbMiXZsAntW0fXvRr2+mVwdGg3hUWFGLBV2RRgclP2lDgjYNyjlRuXg7WvH1OdYkVTOCgJLRNIGf17tos88AFOexcEbdosJDT6J4tqR7ZIgQhRlCsgBBBVwQrBRQ2sLpAb9jJXyopT2s3Z7m/ax2u/pzlWk1ELvGzbNptGNxiPtIqlGBvhmA4ql8r2AObnhvqoMkkCy79tmPe7M5UM4JDMbKUY6YEi3YDgDAtUV/Wjd/HH/f9TkH5QaDW6eUBYlDqGAtvLliDk7a5p2kA+dlVxzl1WrlE8Uaj8RLseNqxJQb27sxAAvjk37Zra/WCF3kYkDUJHArqm4xuPO2s63ZvzCbHYIbIHYPz/wBNI3qe9izx34ztX2N6el1L7xTNGPLBNqQGO8j23AgX7+WfgZxcaJ49S8cToVRnRWK/iVSV3el67D2Yj6n36F9mur1xmk00EuljtfOZ3gd2O3ZHtAEoFc3+pwO3YyrSdG6mw/8AeEKH32aEEfmN8xN/0+mZNJ4e1vIm6lIw9vL02mjI+lsrj+mBZcZD6foDqbOs1TivwsYa/M1CCf1ObK9HXduLzMfrNKB/yKwX+mBv4xjAYxjAYxjAYxjAYxjA8JrNf+0ovaRD+TKf8jmznhOBE9W69CkLsWRuCFTgtI3tGqd3LHgAd7yt6HwcgiRXm1IOxQ6rO6xjiyqonpChi1DmgePnLB4rBMSBQSTPBQAHNSKeSeF7d/yHvmJV1O03DHfYAT0K55f9mdvBul3j2wIV/BsCliPPciz/ALeTuaYjjnkgXXfMCeCdOKKpJHz2SWdCbBr/AGbKapitH5/TLCsGoJA8lRu/GWmAA71WxCX4ocheB+mfKaTV9zHp+/A89+frY0/BHHsbr2wI1/B8J5fzWvv5mq1L1+Htul/ujm/YG+BnxJ4J0qrUayoBtJ2ajUKPQKW1WTvRrtdZNJ0/UMwLCBAPh5HB/NNqfT3OY9X0/VGgq6cj3PmyoTX+GM/yv2wIbU+GdOUCP5zqAfxajUOPnsZfm/n3/LNrRdBgVWWJPLU1YSSRA3YGwH/n70eeazfn6BMyinjRl5ChWZSR2DsSCRXwARx3wnRpttERdiP9pKePb93/APt4ESPCOj3WdPFZN7itnjtyfkWfbv75F9FkWF9MXZEDHqC2WCgss8YAYsaJ2jaP8Ne2W4dJmBBAhNAgWW4/kv55h6J4UaJmaWXzBunKRhQI0Wd/MYGwS5uhZIFDhRgR+i1vna1tqnZCjxNKTwZJPJfYgrkBV9RNCyKuiRh8XaV5Ehijfa0ssigjv5ghllTg8G5EUnvx8d8sUfQjGT5UgRSxbyyilAT3K7drCz7WRkDD09tZJM0zt5UW+KBot0e4vGUmlBHqYjcUFEqCpPJ7BwLSIY5PUDa2pW/ceki/oR/TOpfY5rlOrmUx+rygyycHaoamX5G4snb+E5zCJfUU7gWBVg8H47j8sv8A9jWlH36YEv8A+XNepx++nuD9Pn2+nAdwGM1oNAq1Rc/4pJG/+5jmzgMYxgMYxgMYxgMYxgMYzxmrA9wTkcfEWnFnzUoEgm+LHcX2JH0/LIPqfUpJyFVhCrEFYnkeKaUU3BaMlowTyFALEKb28jAm+r9X8rYqjdJIwVV54H70jVztUck/NDixkJqNfM9pN5yglQDp4SwIJPJdWc16eR6KDe9jNLp3RIkaVmk8qYKol8vVPJS9xukmXegrsLAI5475vT63S6lPKjnh3WApRopGAPbbYIUsLA4vixdVgfWs6V6QER96lW8yLaillbcoZHkpgGAsG/zBOTfR9d5kY3CpFpZVqtr0GI7nghgRyeGHOV2HpToAJPvckcS1G33kmVgK9bpEiMzccDc578Ak5sHqSq0kumZZSSoeAWWJoKpFDch2rzYIoXxRwLTkb4h1rxaaR4zGrhfSZGCpZIAtiQPehZAusxaTxCtft0fTsO/m7Qvv+GUEoe3z8HJQqHHIBB9iAQcClQeOWVzF/tZN5U7/AC4VSo0k2mWNnSRjuBAU2Buv8PP3o/tCLuQYUWpdNCVOpRpS2oWNrjRFKuF8zkhuQrEdqy2/2ZFs8vyo9n8Gxdnz+GqzDpehwxyPKkah5CCzVzwqxiv4RtVRQocYFah8d+dFAYwqvKmnlYeYGMYlnghaNgB3qRhfHI7Zi6b9oJEcZ1AhBeHUyllmpQ2nKAxkMopjvPFmtn14uUeijW9qILNmlAs97NDk3ny3TYj3jjPq3/gX8Xbd27/XArEvjdgruY0VFkhiDNM1tJNFDMFCrEaoS1ZI/D7XxMeF+vffIPN27P2ksZXcHFxO0ZIYAWDtsGvfJKTRoylWRSp7gqCDVdwe/Yfyz7jhVRSgKPgAAfyGB86idURmchVUEszEBQB3JJ7Cs5RL9pS7103SYJJ12MgXayqo7KY9o3ADtbEAACq750XxZp/M0WpQBmLQyABRbElTQUe5us5r9m3TdZptYxkgmSJ0IcvEx7WV2kKSTvI4+Cb7DArnQPso6jLIGZVgXn1S9/jhFYt/zV83nUfBHgN9DI8kmo84uu3asflrRINkF2s8cdu5+cluqeJPLQlIZnbkLcUix8BjueTYdi8fiI9xwcq+u1pkallk1ErNu27tXHAoILICsCMmwcVusmxuOB0TGc4j10kEgEk+pgQkqVVWm0wLEEOmqkiOwckbHqvYAUcx6nxPLvJj1LeWkqxld0TTOat/LTYnAJ2hiSCedvsQ6XjKh07WdRNOq+ZGR+CdY4ZBzX44z9DQMfNjtlhQaj38kfX1m/0vivzN/Ttgb2MxwBq9ZUn+6CB/Ik5kwGMYwGMYwGUnrPWplmdBIQu8LXHY/BqxjGBh8S6l9IYEgdlXgUWL8DaoA8wmuM0PGM7SMkLndGbYpQomO2XdXcAgGjwaF3jGBmWYmI8kAV6V9Cd/4Fof0za8O6BdYWXUNK6qAQvnSot33Ko4BPvZ7HnGMDe1WoZJhArN5e5VosS1Uv8AvD67+t3k23h2EimEh/OeYnj6l79h/LPMYHynheAdvO5FG9VqT/nJkmiAAACgOAPYDGMD6xjGAxjGAxjGAIzwIPjGMBtzUl6VCe8UZ/NFP0+PjGMD5h6HAjBlhiDCqbYu7i6O6r9z/PNoadd27au4/vUN38++MYGSsYxgMYxgMYxg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5124" name="Picture 4" descr="http://www.licoc.org/Gospel/Eva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691" y="3287269"/>
            <a:ext cx="2616225" cy="2402608"/>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encrypted-tbn1.gstatic.com/images?q=tbn:ANd9GcRdNM36TxsH_GMoHlJxGTM3C0m_xF7eM_se60NVQtGRO2fWjtr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3348832"/>
            <a:ext cx="2343150" cy="2402608"/>
          </a:xfrm>
          <a:prstGeom prst="rect">
            <a:avLst/>
          </a:prstGeom>
          <a:noFill/>
          <a:extLst>
            <a:ext uri="{909E8E84-426E-40DD-AFC4-6F175D3DCCD1}">
              <a14:hiddenFill xmlns:a14="http://schemas.microsoft.com/office/drawing/2010/main">
                <a:solidFill>
                  <a:srgbClr val="FFFFFF"/>
                </a:solidFill>
              </a14:hiddenFill>
            </a:ext>
          </a:extLst>
        </p:spPr>
      </p:pic>
      <p:sp>
        <p:nvSpPr>
          <p:cNvPr id="2" name="1 Flecha derecha"/>
          <p:cNvSpPr/>
          <p:nvPr/>
        </p:nvSpPr>
        <p:spPr>
          <a:xfrm>
            <a:off x="2765916" y="5229200"/>
            <a:ext cx="3462268" cy="2423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5" name="4 Rectángulo"/>
          <p:cNvSpPr/>
          <p:nvPr/>
        </p:nvSpPr>
        <p:spPr>
          <a:xfrm>
            <a:off x="2750399" y="4077072"/>
            <a:ext cx="3621801" cy="707886"/>
          </a:xfrm>
          <a:prstGeom prst="rect">
            <a:avLst/>
          </a:prstGeom>
        </p:spPr>
        <p:txBody>
          <a:bodyPr wrap="square">
            <a:spAutoFit/>
          </a:bodyPr>
          <a:lstStyle/>
          <a:p>
            <a:pPr algn="ctr" fontAlgn="base"/>
            <a:r>
              <a:rPr lang="es-CO" sz="2000" b="1" dirty="0"/>
              <a:t>Primero Cristo y después la Ley. </a:t>
            </a:r>
            <a:r>
              <a:rPr lang="es-CO" sz="2000" b="1" dirty="0">
                <a:solidFill>
                  <a:srgbClr val="FF0000"/>
                </a:solidFill>
              </a:rPr>
              <a:t>(lea Juan 14:15).</a:t>
            </a:r>
          </a:p>
        </p:txBody>
      </p:sp>
      <p:sp>
        <p:nvSpPr>
          <p:cNvPr id="6" name="5 Rectángulo"/>
          <p:cNvSpPr/>
          <p:nvPr/>
        </p:nvSpPr>
        <p:spPr>
          <a:xfrm>
            <a:off x="322174" y="5738053"/>
            <a:ext cx="8520771" cy="1200329"/>
          </a:xfrm>
          <a:prstGeom prst="rect">
            <a:avLst/>
          </a:prstGeom>
        </p:spPr>
        <p:txBody>
          <a:bodyPr wrap="square">
            <a:spAutoFit/>
          </a:bodyPr>
          <a:lstStyle/>
          <a:p>
            <a:pPr algn="ctr" fontAlgn="base"/>
            <a:r>
              <a:rPr lang="es-CO" sz="2400" i="1" dirty="0">
                <a:solidFill>
                  <a:srgbClr val="FF0000"/>
                </a:solidFill>
              </a:rPr>
              <a:t>Guardamos la Ley no para ser salvos, sino porque ya fuimos </a:t>
            </a:r>
            <a:r>
              <a:rPr lang="es-CO" sz="2400" i="1" dirty="0" smtClean="0">
                <a:solidFill>
                  <a:srgbClr val="FF0000"/>
                </a:solidFill>
              </a:rPr>
              <a:t>salvos </a:t>
            </a:r>
            <a:r>
              <a:rPr lang="es-CO" sz="2400" i="1" dirty="0">
                <a:solidFill>
                  <a:srgbClr val="FF0000"/>
                </a:solidFill>
              </a:rPr>
              <a:t>por Cristo, ya que la función de la Ley no es salvar, sino mostrar el pecado.</a:t>
            </a:r>
          </a:p>
        </p:txBody>
      </p:sp>
    </p:spTree>
    <p:extLst>
      <p:ext uri="{BB962C8B-B14F-4D97-AF65-F5344CB8AC3E}">
        <p14:creationId xmlns:p14="http://schemas.microsoft.com/office/powerpoint/2010/main" val="246712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5124"/>
                                        </p:tgtEl>
                                        <p:attrNameLst>
                                          <p:attrName>style.visibility</p:attrName>
                                        </p:attrNameLst>
                                      </p:cBhvr>
                                      <p:to>
                                        <p:strVal val="visible"/>
                                      </p:to>
                                    </p:set>
                                    <p:animEffect transition="in" filter="barn(inVertical)">
                                      <p:cBhvr>
                                        <p:cTn id="21" dur="500"/>
                                        <p:tgtEl>
                                          <p:spTgt spid="5124"/>
                                        </p:tgtEl>
                                      </p:cBhvr>
                                    </p:animEffect>
                                  </p:childTnLst>
                                </p:cTn>
                              </p:par>
                              <p:par>
                                <p:cTn id="22" presetID="16" presetClass="entr" presetSubtype="21" fill="hold" nodeType="withEffect">
                                  <p:stCondLst>
                                    <p:cond delay="0"/>
                                  </p:stCondLst>
                                  <p:childTnLst>
                                    <p:set>
                                      <p:cBhvr>
                                        <p:cTn id="23" dur="1" fill="hold">
                                          <p:stCondLst>
                                            <p:cond delay="0"/>
                                          </p:stCondLst>
                                        </p:cTn>
                                        <p:tgtEl>
                                          <p:spTgt spid="1026"/>
                                        </p:tgtEl>
                                        <p:attrNameLst>
                                          <p:attrName>style.visibility</p:attrName>
                                        </p:attrNameLst>
                                      </p:cBhvr>
                                      <p:to>
                                        <p:strVal val="visible"/>
                                      </p:to>
                                    </p:set>
                                    <p:animEffect transition="in" filter="barn(inVertical)">
                                      <p:cBhvr>
                                        <p:cTn id="24" dur="500"/>
                                        <p:tgtEl>
                                          <p:spTgt spid="1026"/>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inVertical)">
                                      <p:cBhvr>
                                        <p:cTn id="27" dur="500"/>
                                        <p:tgtEl>
                                          <p:spTgt spid="2"/>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barn(inVertical)">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Effect transition="in" filter="fade">
                                      <p:cBhvr>
                                        <p:cTn id="3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584176"/>
          </a:xfrm>
        </p:spPr>
        <p:txBody>
          <a:bodyPr/>
          <a:lstStyle/>
          <a:p>
            <a:pPr marL="0" indent="0" algn="ctr" fontAlgn="base">
              <a:buNone/>
            </a:pPr>
            <a:r>
              <a:rPr lang="es-CO" dirty="0"/>
              <a:t>A través de toda la Escritura existe perfecta armonía entre la ley y el Evangelio; ambos se exaltan mutuamente</a:t>
            </a:r>
            <a:r>
              <a:rPr lang="es-CO" dirty="0" smtClean="0"/>
              <a:t>. </a:t>
            </a:r>
            <a:endParaRPr lang="es-CO" dirty="0"/>
          </a:p>
        </p:txBody>
      </p:sp>
      <p:pic>
        <p:nvPicPr>
          <p:cNvPr id="2050" name="Picture 2" descr="http://4.bp.blogspot.com/_mz6_Duu-WyY/SjGYs2_ZpGI/AAAAAAAAAB0/9VdGsZ_g0lE/s320/GRAC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08920"/>
            <a:ext cx="2057400" cy="25202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encrypted-tbn2.gstatic.com/images?q=tbn:ANd9GcSDe2SV1cAkk0gDR34fl0fY8d82iHOMj_YkIz_ycOU9WItYDZy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5933" y="2708920"/>
            <a:ext cx="2448272" cy="252028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699792" y="2708920"/>
            <a:ext cx="3312368" cy="2677656"/>
          </a:xfrm>
          <a:prstGeom prst="rect">
            <a:avLst/>
          </a:prstGeom>
        </p:spPr>
        <p:txBody>
          <a:bodyPr wrap="square">
            <a:spAutoFit/>
          </a:bodyPr>
          <a:lstStyle/>
          <a:p>
            <a:pPr algn="ctr" fontAlgn="base"/>
            <a:r>
              <a:rPr lang="es-CO" sz="2400" dirty="0" smtClean="0"/>
              <a:t>Los </a:t>
            </a:r>
            <a:r>
              <a:rPr lang="es-CO" sz="2400" dirty="0"/>
              <a:t>sacrificios señalaban a Cristo, y de la misma forma, la Ley señala a </a:t>
            </a:r>
            <a:r>
              <a:rPr lang="es-CO" sz="2400" dirty="0" smtClean="0"/>
              <a:t>Cristos </a:t>
            </a:r>
            <a:r>
              <a:rPr lang="es-CO" sz="2400" dirty="0"/>
              <a:t>como la </a:t>
            </a:r>
            <a:r>
              <a:rPr lang="es-CO" sz="2400" dirty="0" smtClean="0"/>
              <a:t>única </a:t>
            </a:r>
            <a:r>
              <a:rPr lang="es-CO" sz="2400" dirty="0"/>
              <a:t>solución para nuestros </a:t>
            </a:r>
            <a:r>
              <a:rPr lang="es-CO" sz="2400" dirty="0" smtClean="0"/>
              <a:t>pecados. </a:t>
            </a:r>
          </a:p>
          <a:p>
            <a:pPr algn="ctr" fontAlgn="base"/>
            <a:r>
              <a:rPr lang="es-CO" sz="2400" dirty="0" smtClean="0">
                <a:solidFill>
                  <a:srgbClr val="FF0000"/>
                </a:solidFill>
              </a:rPr>
              <a:t>(Lea Isaías 42:21).</a:t>
            </a:r>
            <a:endParaRPr lang="es-CO" sz="2400" dirty="0">
              <a:solidFill>
                <a:srgbClr val="FF0000"/>
              </a:solidFill>
            </a:endParaRPr>
          </a:p>
        </p:txBody>
      </p:sp>
      <p:sp>
        <p:nvSpPr>
          <p:cNvPr id="5" name="4 Rectángulo"/>
          <p:cNvSpPr/>
          <p:nvPr/>
        </p:nvSpPr>
        <p:spPr>
          <a:xfrm>
            <a:off x="0" y="5384723"/>
            <a:ext cx="8927976" cy="1569660"/>
          </a:xfrm>
          <a:prstGeom prst="rect">
            <a:avLst/>
          </a:prstGeom>
        </p:spPr>
        <p:txBody>
          <a:bodyPr wrap="square">
            <a:spAutoFit/>
          </a:bodyPr>
          <a:lstStyle/>
          <a:p>
            <a:pPr algn="ctr"/>
            <a:r>
              <a:rPr lang="es-CO" sz="2400" i="1" dirty="0" smtClean="0">
                <a:solidFill>
                  <a:srgbClr val="FF0000"/>
                </a:solidFill>
              </a:rPr>
              <a:t>Los sacrificio no podían quitar el pecado, apuntaban al sacrificio </a:t>
            </a:r>
            <a:r>
              <a:rPr lang="es-CO" sz="2400" i="1" dirty="0">
                <a:solidFill>
                  <a:srgbClr val="FF0000"/>
                </a:solidFill>
              </a:rPr>
              <a:t>de Cristo, de la misma forma, la Ley quebrantada, </a:t>
            </a:r>
            <a:r>
              <a:rPr lang="es-CO" sz="2400" i="1" dirty="0" smtClean="0">
                <a:solidFill>
                  <a:srgbClr val="FF0000"/>
                </a:solidFill>
              </a:rPr>
              <a:t>no podía perdonar los pecados, apunta </a:t>
            </a:r>
            <a:r>
              <a:rPr lang="es-CO" sz="2400" i="1" dirty="0">
                <a:solidFill>
                  <a:srgbClr val="FF0000"/>
                </a:solidFill>
              </a:rPr>
              <a:t>a Cristo como la única solución para nuestros pecados</a:t>
            </a:r>
          </a:p>
        </p:txBody>
      </p:sp>
    </p:spTree>
    <p:extLst>
      <p:ext uri="{BB962C8B-B14F-4D97-AF65-F5344CB8AC3E}">
        <p14:creationId xmlns:p14="http://schemas.microsoft.com/office/powerpoint/2010/main" val="2669232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par>
                                <p:cTn id="8" presetID="21" presetClass="entr" presetSubtype="1" fill="hold" nodeType="withEffect">
                                  <p:stCondLst>
                                    <p:cond delay="0"/>
                                  </p:stCondLst>
                                  <p:childTnLst>
                                    <p:set>
                                      <p:cBhvr>
                                        <p:cTn id="9" dur="1" fill="hold">
                                          <p:stCondLst>
                                            <p:cond delay="0"/>
                                          </p:stCondLst>
                                        </p:cTn>
                                        <p:tgtEl>
                                          <p:spTgt spid="2052"/>
                                        </p:tgtEl>
                                        <p:attrNameLst>
                                          <p:attrName>style.visibility</p:attrName>
                                        </p:attrNameLst>
                                      </p:cBhvr>
                                      <p:to>
                                        <p:strVal val="visible"/>
                                      </p:to>
                                    </p:set>
                                    <p:animEffect transition="in" filter="wheel(1)">
                                      <p:cBhvr>
                                        <p:cTn id="10" dur="2000"/>
                                        <p:tgtEl>
                                          <p:spTgt spid="2052"/>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80">
                                          <p:stCondLst>
                                            <p:cond delay="0"/>
                                          </p:stCondLst>
                                        </p:cTn>
                                        <p:tgtEl>
                                          <p:spTgt spid="5"/>
                                        </p:tgtEl>
                                      </p:cBhvr>
                                    </p:animEffect>
                                    <p:anim calcmode="lin" valueType="num">
                                      <p:cBhvr>
                                        <p:cTn id="19"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4" dur="26">
                                          <p:stCondLst>
                                            <p:cond delay="650"/>
                                          </p:stCondLst>
                                        </p:cTn>
                                        <p:tgtEl>
                                          <p:spTgt spid="5"/>
                                        </p:tgtEl>
                                      </p:cBhvr>
                                      <p:to x="100000" y="60000"/>
                                    </p:animScale>
                                    <p:animScale>
                                      <p:cBhvr>
                                        <p:cTn id="25" dur="166" decel="50000">
                                          <p:stCondLst>
                                            <p:cond delay="676"/>
                                          </p:stCondLst>
                                        </p:cTn>
                                        <p:tgtEl>
                                          <p:spTgt spid="5"/>
                                        </p:tgtEl>
                                      </p:cBhvr>
                                      <p:to x="100000" y="100000"/>
                                    </p:animScale>
                                    <p:animScale>
                                      <p:cBhvr>
                                        <p:cTn id="26" dur="26">
                                          <p:stCondLst>
                                            <p:cond delay="1312"/>
                                          </p:stCondLst>
                                        </p:cTn>
                                        <p:tgtEl>
                                          <p:spTgt spid="5"/>
                                        </p:tgtEl>
                                      </p:cBhvr>
                                      <p:to x="100000" y="80000"/>
                                    </p:animScale>
                                    <p:animScale>
                                      <p:cBhvr>
                                        <p:cTn id="27" dur="166" decel="50000">
                                          <p:stCondLst>
                                            <p:cond delay="1338"/>
                                          </p:stCondLst>
                                        </p:cTn>
                                        <p:tgtEl>
                                          <p:spTgt spid="5"/>
                                        </p:tgtEl>
                                      </p:cBhvr>
                                      <p:to x="100000" y="100000"/>
                                    </p:animScale>
                                    <p:animScale>
                                      <p:cBhvr>
                                        <p:cTn id="28" dur="26">
                                          <p:stCondLst>
                                            <p:cond delay="1642"/>
                                          </p:stCondLst>
                                        </p:cTn>
                                        <p:tgtEl>
                                          <p:spTgt spid="5"/>
                                        </p:tgtEl>
                                      </p:cBhvr>
                                      <p:to x="100000" y="90000"/>
                                    </p:animScale>
                                    <p:animScale>
                                      <p:cBhvr>
                                        <p:cTn id="29" dur="166" decel="50000">
                                          <p:stCondLst>
                                            <p:cond delay="1668"/>
                                          </p:stCondLst>
                                        </p:cTn>
                                        <p:tgtEl>
                                          <p:spTgt spid="5"/>
                                        </p:tgtEl>
                                      </p:cBhvr>
                                      <p:to x="100000" y="100000"/>
                                    </p:animScale>
                                    <p:animScale>
                                      <p:cBhvr>
                                        <p:cTn id="30" dur="26">
                                          <p:stCondLst>
                                            <p:cond delay="1808"/>
                                          </p:stCondLst>
                                        </p:cTn>
                                        <p:tgtEl>
                                          <p:spTgt spid="5"/>
                                        </p:tgtEl>
                                      </p:cBhvr>
                                      <p:to x="100000" y="95000"/>
                                    </p:animScale>
                                    <p:animScale>
                                      <p:cBhvr>
                                        <p:cTn id="31"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8229600" cy="936104"/>
          </a:xfrm>
        </p:spPr>
        <p:txBody>
          <a:bodyPr>
            <a:normAutofit/>
          </a:bodyPr>
          <a:lstStyle/>
          <a:p>
            <a:pPr marL="0" indent="0" algn="ctr" fontAlgn="base">
              <a:buNone/>
            </a:pPr>
            <a:r>
              <a:rPr lang="es-CO" sz="4100" b="1" i="1" dirty="0"/>
              <a:t>La ley y el Evangelio antes del Sinaí</a:t>
            </a:r>
            <a:r>
              <a:rPr lang="es-CO" b="1" dirty="0" smtClean="0"/>
              <a:t>.</a:t>
            </a:r>
            <a:endParaRPr lang="es-CO" dirty="0"/>
          </a:p>
        </p:txBody>
      </p:sp>
      <p:sp>
        <p:nvSpPr>
          <p:cNvPr id="2" name="1 Rectángulo"/>
          <p:cNvSpPr/>
          <p:nvPr/>
        </p:nvSpPr>
        <p:spPr>
          <a:xfrm>
            <a:off x="323528" y="1370089"/>
            <a:ext cx="5328592" cy="3108543"/>
          </a:xfrm>
          <a:prstGeom prst="rect">
            <a:avLst/>
          </a:prstGeom>
        </p:spPr>
        <p:txBody>
          <a:bodyPr wrap="square">
            <a:spAutoFit/>
          </a:bodyPr>
          <a:lstStyle/>
          <a:p>
            <a:pPr fontAlgn="base"/>
            <a:r>
              <a:rPr lang="es-CO" sz="2400" dirty="0"/>
              <a:t>Cuando Adán y </a:t>
            </a:r>
            <a:r>
              <a:rPr lang="es-CO" sz="2800" dirty="0"/>
              <a:t>Eva</a:t>
            </a:r>
            <a:r>
              <a:rPr lang="es-CO" sz="2400" dirty="0"/>
              <a:t> pecaron, supieron que significan la culpa, el temor y la necesidad </a:t>
            </a:r>
            <a:r>
              <a:rPr lang="es-CO" sz="2400" dirty="0">
                <a:solidFill>
                  <a:srgbClr val="FF0000"/>
                </a:solidFill>
              </a:rPr>
              <a:t>(Lea Gén.3:10)</a:t>
            </a:r>
            <a:r>
              <a:rPr lang="es-CO" sz="2400" dirty="0"/>
              <a:t>. En respuesta a su necesidad, Dios no anuló la ley que los condenaba; en cambio, les ofreció el Evangelio que los restauraría a la comunión con él y a la obediencia de su santa ley.</a:t>
            </a:r>
          </a:p>
        </p:txBody>
      </p:sp>
      <p:pic>
        <p:nvPicPr>
          <p:cNvPr id="4" name="Picture 2" descr="http://t0.gstatic.com/images?q=tbn:ANd9GcQvXw3J4AdCQASO7oxNHh1H4d3Hsl_bz-pe9_W4GFMBrW_YGo-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370089"/>
            <a:ext cx="3240360" cy="30469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3528" y="4931547"/>
            <a:ext cx="8568952" cy="1384995"/>
          </a:xfrm>
          <a:prstGeom prst="rect">
            <a:avLst/>
          </a:prstGeom>
        </p:spPr>
        <p:txBody>
          <a:bodyPr wrap="square">
            <a:spAutoFit/>
          </a:bodyPr>
          <a:lstStyle/>
          <a:p>
            <a:pPr algn="ctr"/>
            <a:r>
              <a:rPr lang="es-CO" sz="2800" dirty="0"/>
              <a:t>El Evangelio consistía en la promesa de redención por medio de un Salvador, la Simiente de la mujer, el cual un día vendría para triunfar sobre el mal (Gén.3:15). </a:t>
            </a:r>
          </a:p>
        </p:txBody>
      </p:sp>
    </p:spTree>
    <p:extLst>
      <p:ext uri="{BB962C8B-B14F-4D97-AF65-F5344CB8AC3E}">
        <p14:creationId xmlns:p14="http://schemas.microsoft.com/office/powerpoint/2010/main" val="400968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199" y="656692"/>
            <a:ext cx="5411755" cy="3168352"/>
          </a:xfrm>
        </p:spPr>
        <p:txBody>
          <a:bodyPr>
            <a:normAutofit fontScale="92500" lnSpcReduction="20000"/>
          </a:bodyPr>
          <a:lstStyle/>
          <a:p>
            <a:pPr marL="0" indent="0">
              <a:buNone/>
            </a:pPr>
            <a:r>
              <a:rPr lang="es-CO" dirty="0" smtClean="0"/>
              <a:t>El </a:t>
            </a:r>
            <a:r>
              <a:rPr lang="es-CO" dirty="0"/>
              <a:t>sistema de sacrificios que Dios estableció, les enseñó una importante verdad relativa a la expiación: El perdón podría ser obtenido únicamente por el derramamiento de sangre, por medio de la muerte del </a:t>
            </a:r>
            <a:r>
              <a:rPr lang="es-CO" dirty="0" smtClean="0"/>
              <a:t>Salvador</a:t>
            </a:r>
            <a:r>
              <a:rPr lang="es-CO" dirty="0"/>
              <a:t>.</a:t>
            </a:r>
          </a:p>
          <a:p>
            <a:pPr marL="0" indent="0">
              <a:buNone/>
            </a:pPr>
            <a:r>
              <a:rPr lang="es-CO" dirty="0" smtClean="0"/>
              <a:t> </a:t>
            </a:r>
            <a:endParaRPr lang="es-CO" dirty="0"/>
          </a:p>
        </p:txBody>
      </p:sp>
      <p:pic>
        <p:nvPicPr>
          <p:cNvPr id="5" name="Picture 2" descr="http://ultimostiempos.files.wordpress.com/2010/12/clip_image002_0012.jpg?w=5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954" y="404664"/>
            <a:ext cx="3095533" cy="367240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5536" y="4509120"/>
            <a:ext cx="8065706" cy="2062103"/>
          </a:xfrm>
          <a:prstGeom prst="rect">
            <a:avLst/>
          </a:prstGeom>
        </p:spPr>
        <p:txBody>
          <a:bodyPr wrap="square">
            <a:spAutoFit/>
          </a:bodyPr>
          <a:lstStyle/>
          <a:p>
            <a:pPr algn="ctr"/>
            <a:r>
              <a:rPr lang="es-CO" sz="3200" dirty="0"/>
              <a:t>Al creer que el sacrificio de los animales simbolizaba la muerte expiatoria del Salvador en su lugar, obtendrían el perdón de sus pecados. La salvación sería por gracia.</a:t>
            </a:r>
          </a:p>
        </p:txBody>
      </p:sp>
    </p:spTree>
    <p:extLst>
      <p:ext uri="{BB962C8B-B14F-4D97-AF65-F5344CB8AC3E}">
        <p14:creationId xmlns:p14="http://schemas.microsoft.com/office/powerpoint/2010/main" val="1954794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266928" cy="3456384"/>
          </a:xfrm>
        </p:spPr>
        <p:txBody>
          <a:bodyPr>
            <a:normAutofit fontScale="92500" lnSpcReduction="20000"/>
          </a:bodyPr>
          <a:lstStyle/>
          <a:p>
            <a:pPr marL="0" indent="0" algn="ctr" fontAlgn="base">
              <a:buNone/>
            </a:pPr>
            <a:r>
              <a:rPr lang="es-CO" dirty="0"/>
              <a:t>Esta promesa evangélica era el centro del pacto eterno de gracia que Dios le ofreció a la humanidad </a:t>
            </a:r>
            <a:r>
              <a:rPr lang="es-CO" dirty="0">
                <a:solidFill>
                  <a:srgbClr val="FF0000"/>
                </a:solidFill>
              </a:rPr>
              <a:t>(Gén.12:1-3; 15:4,5; 17:1-9)</a:t>
            </a:r>
            <a:r>
              <a:rPr lang="es-CO" dirty="0"/>
              <a:t>. Se hallaba íntimamente relacionada con la obediencia a la Ley de </a:t>
            </a:r>
            <a:r>
              <a:rPr lang="es-CO" dirty="0" smtClean="0"/>
              <a:t>Dios.</a:t>
            </a:r>
          </a:p>
          <a:p>
            <a:pPr marL="0" indent="0" algn="ctr" fontAlgn="base">
              <a:buNone/>
            </a:pPr>
            <a:r>
              <a:rPr lang="es-CO" dirty="0" smtClean="0"/>
              <a:t> </a:t>
            </a:r>
            <a:r>
              <a:rPr lang="es-CO" dirty="0">
                <a:solidFill>
                  <a:srgbClr val="FF0000"/>
                </a:solidFill>
              </a:rPr>
              <a:t>(Gén.18:18,19; 26:4,5)</a:t>
            </a:r>
            <a:r>
              <a:rPr lang="es-CO" dirty="0"/>
              <a:t>. </a:t>
            </a:r>
          </a:p>
        </p:txBody>
      </p:sp>
      <p:pic>
        <p:nvPicPr>
          <p:cNvPr id="3076" name="Picture 4" descr="http://t0.gstatic.com/images?q=tbn:ANd9GcQF1svX8nWNG7-fHxWFbWiTAC6ddpU3lGgk_RD3yTGpRpchenc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404664"/>
            <a:ext cx="2971031" cy="309634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39551" y="4293096"/>
            <a:ext cx="8299623" cy="2062103"/>
          </a:xfrm>
          <a:prstGeom prst="rect">
            <a:avLst/>
          </a:prstGeom>
        </p:spPr>
        <p:txBody>
          <a:bodyPr wrap="square">
            <a:spAutoFit/>
          </a:bodyPr>
          <a:lstStyle/>
          <a:p>
            <a:pPr algn="ctr" fontAlgn="base"/>
            <a:r>
              <a:rPr lang="es-CO" sz="3200" dirty="0"/>
              <a:t>El Hijo de Dios sería la garantía del pacto divino, el punto focal del Evangelio, el “</a:t>
            </a:r>
            <a:r>
              <a:rPr lang="es-CO" sz="3200" b="1" dirty="0">
                <a:latin typeface="Agency FB" pitchFamily="34" charset="0"/>
              </a:rPr>
              <a:t>Cordero que fue inmolado desde el principio del mundo</a:t>
            </a:r>
            <a:r>
              <a:rPr lang="es-CO" sz="3200" dirty="0" smtClean="0"/>
              <a:t>”, dice  </a:t>
            </a:r>
            <a:r>
              <a:rPr lang="es-CO" sz="3200" dirty="0">
                <a:solidFill>
                  <a:srgbClr val="FF0000"/>
                </a:solidFill>
              </a:rPr>
              <a:t>(Apoc.13:8). </a:t>
            </a:r>
          </a:p>
        </p:txBody>
      </p:sp>
    </p:spTree>
    <p:extLst>
      <p:ext uri="{BB962C8B-B14F-4D97-AF65-F5344CB8AC3E}">
        <p14:creationId xmlns:p14="http://schemas.microsoft.com/office/powerpoint/2010/main" val="430672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4752528" cy="6480720"/>
          </a:xfrm>
        </p:spPr>
        <p:txBody>
          <a:bodyPr>
            <a:normAutofit lnSpcReduction="10000"/>
          </a:bodyPr>
          <a:lstStyle/>
          <a:p>
            <a:pPr marL="0" indent="0" algn="ctr">
              <a:buNone/>
            </a:pPr>
            <a:r>
              <a:rPr lang="es-CO" u="sng" dirty="0"/>
              <a:t>La gracia de Dios, comenzó a aplicarse tan pronto como Adán y Eva pecaron</a:t>
            </a:r>
            <a:r>
              <a:rPr lang="es-CO" dirty="0"/>
              <a:t>. Dijo David: </a:t>
            </a:r>
            <a:endParaRPr lang="es-CO" dirty="0" smtClean="0"/>
          </a:p>
          <a:p>
            <a:pPr marL="0" indent="0" algn="ctr">
              <a:buNone/>
            </a:pPr>
            <a:endParaRPr lang="es-CO" dirty="0"/>
          </a:p>
          <a:p>
            <a:pPr marL="0" indent="0" algn="ctr">
              <a:buNone/>
            </a:pPr>
            <a:r>
              <a:rPr lang="es-CO" dirty="0" smtClean="0"/>
              <a:t>“</a:t>
            </a:r>
            <a:r>
              <a:rPr lang="es-CO" b="1" dirty="0">
                <a:latin typeface="Agency FB" pitchFamily="34" charset="0"/>
              </a:rPr>
              <a:t>La misericordia de Jehová es desde la eternidad y hasta la eternidad sobre los que le temen, y su justicia sobre los hijos de los hijos; sobre los que guardan su pacto, y los que se acuerdan de sus mandamientos para ponerlos por obra</a:t>
            </a:r>
            <a:r>
              <a:rPr lang="es-CO" dirty="0"/>
              <a:t>” </a:t>
            </a:r>
            <a:r>
              <a:rPr lang="es-CO" dirty="0">
                <a:solidFill>
                  <a:srgbClr val="FF0000"/>
                </a:solidFill>
              </a:rPr>
              <a:t>(Sal.103:17,18).</a:t>
            </a:r>
          </a:p>
          <a:p>
            <a:endParaRPr lang="es-CO" dirty="0"/>
          </a:p>
        </p:txBody>
      </p:sp>
      <p:pic>
        <p:nvPicPr>
          <p:cNvPr id="4" name="Picture 2" descr="http://t0.gstatic.com/images?q=tbn:ANd9GcSy44Zr17-sHW2Hp_HCVDihYIlwdokSFE6D9VUlQya1PkqU79g0F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404664"/>
            <a:ext cx="3744416" cy="4584155"/>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076056" y="4988819"/>
            <a:ext cx="4067944" cy="1569660"/>
          </a:xfrm>
          <a:prstGeom prst="rect">
            <a:avLst/>
          </a:prstGeom>
        </p:spPr>
        <p:txBody>
          <a:bodyPr wrap="square">
            <a:spAutoFit/>
          </a:bodyPr>
          <a:lstStyle/>
          <a:p>
            <a:pPr algn="ctr" fontAlgn="base"/>
            <a:r>
              <a:rPr lang="es-CO" sz="2400" dirty="0">
                <a:solidFill>
                  <a:srgbClr val="FF0000"/>
                </a:solidFill>
              </a:rPr>
              <a:t>En esto consistía el sacrificio del cordero, y a </a:t>
            </a:r>
            <a:r>
              <a:rPr lang="es-CO" sz="2400" dirty="0" smtClean="0">
                <a:solidFill>
                  <a:srgbClr val="FF0000"/>
                </a:solidFill>
              </a:rPr>
              <a:t>través </a:t>
            </a:r>
            <a:r>
              <a:rPr lang="es-CO" sz="2400" dirty="0">
                <a:solidFill>
                  <a:srgbClr val="FF0000"/>
                </a:solidFill>
              </a:rPr>
              <a:t>de todo el </a:t>
            </a:r>
            <a:r>
              <a:rPr lang="es-CO" sz="2400" dirty="0" smtClean="0">
                <a:solidFill>
                  <a:srgbClr val="FF0000"/>
                </a:solidFill>
              </a:rPr>
              <a:t>A. T</a:t>
            </a:r>
            <a:r>
              <a:rPr lang="es-CO" sz="2400" dirty="0">
                <a:solidFill>
                  <a:srgbClr val="FF0000"/>
                </a:solidFill>
              </a:rPr>
              <a:t>. Señalar a Cristo como el Salvador del mundo.</a:t>
            </a:r>
          </a:p>
        </p:txBody>
      </p:sp>
    </p:spTree>
    <p:extLst>
      <p:ext uri="{BB962C8B-B14F-4D97-AF65-F5344CB8AC3E}">
        <p14:creationId xmlns:p14="http://schemas.microsoft.com/office/powerpoint/2010/main" val="2830137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10000"/>
          </a:bodyPr>
          <a:lstStyle/>
          <a:p>
            <a:pPr marL="0" indent="0" algn="ctr" fontAlgn="base">
              <a:buNone/>
            </a:pPr>
            <a:r>
              <a:rPr lang="es-CO" sz="3600" b="1" i="1" dirty="0"/>
              <a:t>La ley y el Evangelio en el Sinaí.</a:t>
            </a:r>
            <a:endParaRPr lang="es-CO" i="1" dirty="0"/>
          </a:p>
          <a:p>
            <a:pPr marL="0" indent="0" fontAlgn="base">
              <a:buNone/>
            </a:pPr>
            <a:r>
              <a:rPr lang="es-CO" sz="3000" dirty="0"/>
              <a:t>Existe una relación estrecha entre el Decálogo y el Evangelio. Por ejemplo, el preámbulo de la ley se refiere a Dios como el que libertó a su pueblo de la esclavitud </a:t>
            </a:r>
            <a:r>
              <a:rPr lang="es-CO" sz="3000" dirty="0" smtClean="0">
                <a:solidFill>
                  <a:srgbClr val="FF0000"/>
                </a:solidFill>
              </a:rPr>
              <a:t>(lea Exo.20:1,2</a:t>
            </a:r>
            <a:r>
              <a:rPr lang="es-CO" sz="3000" dirty="0">
                <a:solidFill>
                  <a:srgbClr val="FF0000"/>
                </a:solidFill>
              </a:rPr>
              <a:t>). </a:t>
            </a:r>
            <a:endParaRPr lang="es-CO" sz="3000" dirty="0" smtClean="0">
              <a:solidFill>
                <a:srgbClr val="FF0000"/>
              </a:solidFill>
            </a:endParaRPr>
          </a:p>
          <a:p>
            <a:pPr marL="0" indent="0" fontAlgn="base">
              <a:buNone/>
            </a:pPr>
            <a:endParaRPr lang="es-CO" dirty="0" smtClean="0">
              <a:solidFill>
                <a:srgbClr val="FF0000"/>
              </a:solidFill>
            </a:endParaRPr>
          </a:p>
          <a:p>
            <a:pPr marL="0" indent="0" fontAlgn="base">
              <a:buNone/>
            </a:pPr>
            <a:r>
              <a:rPr lang="es-CO" sz="3500" b="1" i="1" dirty="0" smtClean="0">
                <a:solidFill>
                  <a:srgbClr val="FF0000"/>
                </a:solidFill>
              </a:rPr>
              <a:t>Note los tres pasos que da Dios:</a:t>
            </a:r>
          </a:p>
          <a:p>
            <a:pPr marL="0" indent="0" fontAlgn="base">
              <a:buNone/>
            </a:pPr>
            <a:r>
              <a:rPr lang="es-CO" sz="3500" b="1" dirty="0" smtClean="0"/>
              <a:t>1)</a:t>
            </a:r>
            <a:r>
              <a:rPr lang="es-CO" dirty="0" smtClean="0"/>
              <a:t>. </a:t>
            </a:r>
            <a:r>
              <a:rPr lang="es-CO" dirty="0"/>
              <a:t>L</a:t>
            </a:r>
            <a:r>
              <a:rPr lang="es-CO" dirty="0" smtClean="0"/>
              <a:t>os libra de la esclavitud Egipcia,</a:t>
            </a:r>
          </a:p>
          <a:p>
            <a:pPr marL="0" indent="0" fontAlgn="base">
              <a:buNone/>
            </a:pPr>
            <a:r>
              <a:rPr lang="es-CO" sz="3500" b="1" dirty="0" smtClean="0"/>
              <a:t>2)</a:t>
            </a:r>
            <a:r>
              <a:rPr lang="es-CO" dirty="0" smtClean="0"/>
              <a:t>. </a:t>
            </a:r>
            <a:r>
              <a:rPr lang="es-CO" dirty="0"/>
              <a:t>L</a:t>
            </a:r>
            <a:r>
              <a:rPr lang="es-CO" dirty="0" smtClean="0"/>
              <a:t>es proclama su santa Ley.</a:t>
            </a:r>
          </a:p>
          <a:p>
            <a:pPr marL="0" indent="0" fontAlgn="base">
              <a:buNone/>
            </a:pPr>
            <a:r>
              <a:rPr lang="es-CO" sz="3500" b="1" dirty="0" smtClean="0"/>
              <a:t>3)</a:t>
            </a:r>
            <a:r>
              <a:rPr lang="es-CO" dirty="0" smtClean="0"/>
              <a:t>. Dios </a:t>
            </a:r>
            <a:r>
              <a:rPr lang="es-CO" dirty="0"/>
              <a:t>instruyó a los israelitas a que erigieran un altar y comenzaran a ofrecer los sacrificios que habían de revelar su gracia </a:t>
            </a:r>
            <a:r>
              <a:rPr lang="es-CO" dirty="0" smtClean="0"/>
              <a:t>salvadora a través de Cristo. </a:t>
            </a:r>
            <a:endParaRPr lang="es-CO" dirty="0"/>
          </a:p>
        </p:txBody>
      </p:sp>
    </p:spTree>
    <p:extLst>
      <p:ext uri="{BB962C8B-B14F-4D97-AF65-F5344CB8AC3E}">
        <p14:creationId xmlns:p14="http://schemas.microsoft.com/office/powerpoint/2010/main" val="999888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wheel(1)">
                                      <p:cBhvr>
                                        <p:cTn id="15" dur="2000"/>
                                        <p:tgtEl>
                                          <p:spTgt spid="3">
                                            <p:txEl>
                                              <p:pRg st="3" end="3"/>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wheel(1)">
                                      <p:cBhvr>
                                        <p:cTn id="18" dur="2000"/>
                                        <p:tgtEl>
                                          <p:spTgt spid="3">
                                            <p:txEl>
                                              <p:pRg st="4" end="4"/>
                                            </p:txEl>
                                          </p:spTgt>
                                        </p:tgtEl>
                                      </p:cBhvr>
                                    </p:animEffect>
                                  </p:childTnLst>
                                </p:cTn>
                              </p:par>
                              <p:par>
                                <p:cTn id="19" presetID="21" presetClass="entr" presetSubtype="1"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wheel(1)">
                                      <p:cBhvr>
                                        <p:cTn id="21" dur="2000"/>
                                        <p:tgtEl>
                                          <p:spTgt spid="3">
                                            <p:txEl>
                                              <p:pRg st="5" end="5"/>
                                            </p:txEl>
                                          </p:spTgt>
                                        </p:tgtEl>
                                      </p:cBhvr>
                                    </p:animEffect>
                                  </p:childTnLst>
                                </p:cTn>
                              </p:par>
                              <p:par>
                                <p:cTn id="22" presetID="21" presetClass="entr" presetSubtype="1" fill="hold" nodeType="with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wheel(1)">
                                      <p:cBhvr>
                                        <p:cTn id="24"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4474840" cy="3528391"/>
          </a:xfrm>
          <a:blipFill>
            <a:blip r:embed="rId2"/>
            <a:tile tx="0" ty="0" sx="100000" sy="100000" flip="none" algn="tl"/>
          </a:blipFill>
        </p:spPr>
        <p:txBody>
          <a:bodyPr>
            <a:normAutofit fontScale="85000" lnSpcReduction="20000"/>
          </a:bodyPr>
          <a:lstStyle/>
          <a:p>
            <a:pPr marL="0" indent="0" algn="ctr" fontAlgn="base">
              <a:buNone/>
            </a:pPr>
            <a:r>
              <a:rPr lang="es-CO" dirty="0"/>
              <a:t>Fue en el monte Sinaí donde Dios le reveló a Moisés una gran porción de la ley ceremonial que tenía que ver con la construcción del </a:t>
            </a:r>
            <a:r>
              <a:rPr lang="es-CO" dirty="0" smtClean="0"/>
              <a:t>Santuario</a:t>
            </a:r>
            <a:r>
              <a:rPr lang="es-CO" dirty="0"/>
              <a:t>, lugar en el cual Dios moraría con su pueblo y se encontraría con ellos para compartir sus bendiciones y perdonar sus </a:t>
            </a:r>
            <a:r>
              <a:rPr lang="es-CO" dirty="0" smtClean="0"/>
              <a:t>pecados. </a:t>
            </a:r>
            <a:endParaRPr lang="es-CO" dirty="0"/>
          </a:p>
        </p:txBody>
      </p:sp>
      <p:sp>
        <p:nvSpPr>
          <p:cNvPr id="2" name="AutoShape 2" descr="data:image/jpeg;base64,/9j/4AAQSkZJRgABAQAAAQABAAD/2wCEAAkGBhQSERUUExQVFRUUFxwaGBgWFx8bHBcYGBwcFxgYGh0YHiYgFxokGRgUHy8gJCcpLCwsFx8xNTAqNSYrLCkBCQoKDgwOGg8PGiwdHx8pKSkpKSkpKSwpLCkpLCkpLCkpKSkpKSwpKSkpKSksKSksKSksKSkpLCkpKSwsLCksLP/AABEIAMABAAMBIgACEQEDEQH/xAAbAAACAgMBAAAAAAAAAAAAAAAFBgMEAQIHAP/EAEUQAAIBAgQDBQQHBQYHAAMBAAECAwARBAUSIQYxQRMiUWFxBzKBkRRCUqGxwdEjcpLh8BUzYnOC8RYXNENEU2OissIk/8QAGgEAAgMBAQAAAAAAAAAAAAAAAgMAAQQFBv/EACsRAAICAgEFAQACAQMFAAAAAAABAhEDIRIEEzFBUSIyYYEUUrFCYnGCof/aAAwDAQACEQMRAD8AA5JhIpA5lQmzcx0okMiw590X9DWvB5AEgvzb8qNSYBTuo0k9V2rzmST9HXlmnHSYJfh2EKTpvt50sz4VRaw5/hTzJhnCkE3uD0saTsww9tJFrW52tvS8cnfkZizzb2ytJg103tVQpHEQJTuenh51dkwZt3ifHY7C1AsbIFYvJ32OwB8K34Vy0x8881stHOsNe2g+oNZd4iNWtkHQEA+lQ5FkpnJdQqAciwv/AL0w8P8AD8bOxk77qbW6W6WFMm8eMzrqMr9i0swc2U6VHvMefyoyUiXTYhvO/P4Cj0/DkBZmVEJ6jnY1Ry/IY5MSCo2G5C8tqzS6iEvGg1lyfQplvDsTx6mWxbcbnYdKlw3DcVrMm463O/nRqCJgLN47W8KlIrkTzy5aZffn9Ax4Yg+x95rKcLwX9z7z+tGdNe0VXen9Keaf0FnhTD/Z+81DFwpCSSU26C5ouwNbxz1ayz+k70/oqcQ8PpHGHiS+k94DcgeNKWJiuQASgPIkbV1hgtjt7w386SIsrTtJAzEi5Gg9Bfbn+VdDps6r9E7s3qxNxKyo+kkX5g9DXmlbYXIbz5Uw4/g65uJGK9Li9h0pexMRiYqTqA5V1IZIT8C+WT2wllUWsEMe/wAxWIHubdRUeRTWEkjDbTYHz8KlyDe5tzO216Xkh5Zqx55eLCuGy0EXY7Hlbei2GySLTdgD535VAZiP+4V8O5YUZwkPcF13O5v1P6Vy8k2g5ZZfQU2XwdEZj5VtDkKv/wBsL6nf5Ub7MAbC1RpKFNzSHnlQvvT+lfD8Kw82GqszZBhxyjPzNXmx4ttv6VUlxcje6tvWqWWb9gPNP6CsVlEfJV0+pJrVMmj6irUuFlO5YD0FQHCeLE/GjU5e2RZZ/TIy7DD3gPnUn0PB2NkLel6jTCKD7oovGF0nptRrI78gSyz+g/hCAMJbjk1MaYcg7cqWeE5ZAJdCBu8L3NrbdPGmJcRP/wCpf4qfkjsxZfJalXakbFoFLKwswJJv4HlThJiZrG8I/jFBc2yppbSKNMg2I53/AFpUaT2FjdMWHmOkhTuByHh5+FL8+CaScAA7npvarXEWO7N+zRWW3vE+8x/rpTDwd30LstmvzrppdmHMe5rJ+S1Fh+xiCDkBb4mheFnKn+8EZLaWF9ypNj6GmaFFkY3W6ra1+p6n4Uo5zgQJGa9j9Uje4rHikpyd+w5eKR0ObIVCgwns3At4hhy3vzNeURYeO50rpG7W3J/PeocikE2HRu0ZbLY2tsV23vQHPs0+kTJBHuiG7MeR/lWXtylPj6FIkx/GMg3EekHdS3O3jajuRY5poVkcAFr8qFJgzM3ZgA9Ga2yjyPW9NEeHCqFHJRYUOVY1GoqgjFerYRXrJjA61jIRML9aA8Q8QjDMihdTNufIUfJFLfFOUrIySnkuzenT760YFFy/fglBfKc2ixCloyCR7ynmP5VWzbJ9TrJEil1JuL2DA+J9aAYeZcPOrDZW5kdQabnw+oahI2m19iLEeVNnHtyuBdUJ+cQTxkHtO+3NOYRT1pPx0HvG5NuZPWjGZzSSuzar6mta+9uQqxBlYUiNxs4++unjkoJWMiuSYqYfU66VNh4X60cyQaQANjfkfwoZisD9GnIN9P5Gi2CWxv7ycwx5EefnWrLuOhONU9jHl+G7VgtyljdgNxb0PKmYRKosOQFAMmi7pdR72wBN9vzq72kn2h8q4Od7of5LbmqkgvUDzS/4aj7SX7Kn40pQLLV6nw5JoU08v2F/irePGSj/ALX/AOQou2wGrCWNjNtiPlQmXDtf3vuqZsVKf+0f4hVZ5pBzjb51FGREYXBkndzVkYbSp3J2PM+VUjmFuaMPhVmHFhwwAPI8/SjqV7Bkjfgx7CX94fhTOx8GFK/BmXLJ2pYXsw6nwptjwEa8lArdkgY8r2b9kSKryw238Kv6LelD85xqxwu5PJTWWWMqMjkebBZ8c97hSx3A8KMDGMqBIwEQfWPNvQc6C5ZhGd5JLNYeFGMHiRfa6n90X++urk1FR/odh9sK4QDTe7C4sftN5D7I86G5urkq3uadgB0/nVoZl+0C6ZHPiSqgetqhznMEQqCyF25KpuE8CTyrJGElK0jRyXsp4bNZTqhUkIxuT58t6O4PBBdMQHfktdvAdarQ4Qomom/w3YnoKZcjwhQFnHfexJ8B0HltS80+P9FNJILYPBLGgVNgKkc26VlTYVnVXNlK2ARrJ5VqVqVX3rLGholkJSongDCx3HUVMYx051VlmYct9+VEtF2LE+UDW8ROy95D4A/iL1DHPIsbQhgF+vc7geKHnvRbP8RqAkA0yRbMPFTz9aD4iMSKHAubbefiK6GN3tjEuRrkeXqxLaRZbBf1NX8WF92QW6q45A/lQLCYtg142IAvewvp8mH50VXMJXWxjEt+sf5g0c4yuxipKijm8KzKVmIV7d1+jW5G9Aslyyftvo+pdD7k3uLDqPOi2b4XSncV1JO6OLjyI8DUPDuKJxSR9xGAbe2xJ6WNbMTag6M2RK7HcYVY0CKLAbVEFrL4vTYPtfr0rEsotcEH0riytu2Oi9HrVsqVVSUN41M2Ha11c+hoaCbPSxdQKrHE6Tupq+sEtgez1/u86hxEun31ZPUH/aiUWLckRJmC9bj1FaYjFhuRqZHQ9Qb+fOlzizI2lkiMWHZtLXkZdI1Lcd3dhf63zpmHHGc+LdAznxVoOwYQvvet2w1g37p/CocPDIWVEwkkMdjqdmUaRbuqqox5m2/+9ZxGFKk2Y+6bi/kat43GVMBZOWjbgnEKizFiB3hzpm/tMv8A3UZb/Edl/U0scC4VWMxZQSHFr79POnSuhMzZv5IomBnN5HuPsjYfPmaRuOc1LSjCRaVVQCTz3NPsz2Ncnz1SuYFmIAaS3oKDpqlOmAT5OnZLdg4P2hup/nRGVFPeaSEgD66kE/EdauTypCyqYrrbnzt52/Oq0zSYgkI7KoPLRYelyaZKdy2bFBpaLeE9neHmgWUu6M250nb0olg+DsL2LRiKwb653Y+flQbJeI2wbCOUs8JO+pfcPiCOldAfFIYtaMugi+vpal5cmX/pehEtPYr5TkKYcgNI0zLsurkg8gOZo9LMFFzsB/VqyuJiEetbFSNiOvpWsOD1/tJbKo5KTsPAt51z8nKctjU9EOHxRcXAsOl6sRzA7datjCLp1A3HMHpVbAw2BkPXffw5Ck8GXZrIlhq8/wAa3OHNbZmR2YPiRb51PJRcKJZTbCaupHpWIlsbPa/TzrWLF6X0ndW90+fhVmdQ2x5/gRVeCylmEC3AZbr4+FAcTkM0bk4cCSNzfQxtoPr4UxNMw7j7g7X/AFquupLhe8p6X90+XlRxyOASQvScCOR2iTaMRe9x7vp6UPmxOIw0qLPBEWYf3isVB8SbU6YmcINZcIF5luX+9JefcQpNLqFwoACsDf126XrbhyyyakrQNOzOZZgz2XWnrHvb1JpYxsRhnWTcg9Tfn40V1O12hRz4nl+FL+ZxuFJkvvyN7g1uwRSdFZFSOqYGbtY1fnqF6gmy1dyt42PhyPwoL7PcQxwxBJOltvQ7/jR18aL2YFTXJzRePI0Nx7RTiRwRqW4+0o/G9X48Up2Uip4DW0+SrIdXunxWk8kw5Mvx4xlUBVuPFahxebawB15b/pW8EjQR2IEnS42YfCooAk1z15WOxFaOT40jG0rAE+BQt7oB8tvwoDnwk7RIonmHMsy3Gmw2UEkBiefPanKTKGVrgm1Cs2z1MOyrIJRr2XShIY8rAg8+W3nV4HOMrUeTDm0403RQ4L4hlWNo5o5GcE2Y6yXHkW228Ljb40anx0bKxYMh0nZh5VJEWtfvC+9mJuPJhfY1jFOdD337p5+lDkzKc7qioxoi9nw/v/3/AMqbpduZF6VPZ0t+32+sP9qXs6zPE/2r2bNy2CodiOYv8K6ixucRGV/tDhmucxwSKrm7P7qqLk1zPjTHRyTMyKyk2vqFiGHO9HUkXEZirKrqUU69RJGobXHgKGcRSwGeUHewFjfa/X40OHEsckwkuRDw1xKo7kxY+B505jFR6RoIIPhXI2BVu6T602ZPnLaQBMqsOayJt8GHKj6jpuX6iOx5K0xzw8dzuAR5ih/E+TS/Rn+j6tH1kB2Fuq/pWuXZ6TcOAG6WPMeVEIeIGS99h18CK50XLHNWNnj5rQM4B4iwqYcRyyaZAxuH5eVqm424ngKhY5dR1X0odiP8VIXEOBD4luwBIfe1uXkPGqiZVKp70b/Kuk+mxzksl/4Mn7T40dQ4KzeN8OwecKxb3C1rAeF/Gr/EmcxkxJFIHAbvIpuLedq5KuBDGyhtXgB/V6ZMgjjSPvkgk7jT+JpObBBfqxsYtumOeSzs8DC9yJeROyrfp41b4qzPRD3HsSw26kdR5Ui4zCROT2U7Rm2433+Va5fgYx/eTlvLfc/HlWbtR/lf+KG9p3Q28Lp9ISZdYUBu7H1UjcNvRLPI5Y8I761DAbm/P08DSHJg016oZ+zb1I+Vvzrf+zmcftsXr8ixPyFE8UG+VlOEk6QwcEmScuNR0LYaWO9z19Kv8UYw4SEktYk2A6keXnSf/ZekNNFiTGR01bt5DxqfJ8rZ7TYqRnc+4rm9vMirlgxN829fAandGqZViMTpaQsI+gc2uOd7VeGVQoLaF9fGiEuoLqJsB/W3l5Ur5znYIIBa4+H40MZSyPjDSNUYKCuRjNJRh7NZW325g/K9BcXi3xjBUQL0AH1jQ94JZrlVJAPM+e3M0Vgy1sGwaVyoZfqbm55Dy+HhXUhiUFvbMOScpvXgK5LmMmGlTC6Vt9bfck+dNeLxyC6sQSBexrkjzd8tdr32N9/n41hsXIep+dKzdGsru6JDNxVHTMi4lE+J7NFsoH4U64SQMNPUVyj2aQn6Sf3a6lm2Yrho+0YFjbZVFyxPQVz+o6ZKajAJ5HWy02Fsb1pNglbmPjyPwNJuKzXNZBeNCvUILcv1obl3tHngmKY6NtJ2Pdsy+fmKdHopVZllkOhJBKgOk9qng3vfA9aR+LWgnnQSYn6O0LalQxb6tt7k97kNuW1QZj7U5bkQfs1HuhlDFvC9T8S4E4tIZ5ZsNB9HGplZ2DuW0sQQu6e7tbfe9aMeBxkr0U5aJsNiBJiEvju1I1ERiIRBiQbmwtcjnRfGQHs3/dP4UnYLiSZZR2MCyJrLWLNI7d3TZTMS6ryJA38aPwe0GIo8eJhaF9JAvy3FhzpWbopSkmvCChnS0LeEzaeFm7CXswedxzNC5IZDKZXdnkJvqpgyfLBLr1baT05+gFEswwsXZnTG4tyJ3J9bVojJqJomock2KmFzXEQxyhBftOb9R8aBRxSNfYm+9PWHy8GO4Db+V60/sxRf3vgh/IUaycfROEWxPGFIa9r+V6tPlDm7IGQW31daMHCopJW5APVTv8K9j821JpsLfhQPM/RpeJNaB2DDqQ2pmsOh3Hpf8Kvz5sTGUKSMW2uwtb5VrD2ai4Lb86IYaKIglTfyJt+dJlJN7QSjXgDx4nspELXYIttuYPlRR+KISCDrPwqvNi1NxcH03qvDgi/Nf9RP3W6VGoz3JFuLMZbOqSRyN7gJ2Xmt+V6OYvO4F31XJ6Ab1FhsANPuAnof9qpYvKhfUyH+K1DJxk9hRhRWw2MClJGHc7Q6re9bzPhTJ/aeGtcSJb7/AJUB+ikixUBR51u+FW1rD4dPSpNQkXUl4KmIxamQsB+z1jvdQOth4UeTGYcj347edr0IbDqBYfeNx5+FDcVhVvsST5Lb50XGM9fClGS2EsVMhMhHe0ldLi1k/WmVSSgZSspNvrAHf15UiQ4ZulwKmGWXvYkXq5Y4tU2UlJbCueZtJq0vyA7gRr6T4kjnQk4TWQCwdmtc35D1NSxZSV2u2/UeP51o/DfXWflTYKEVSYtxn5J+IMWIlWONwFA3C/a53Jofm2diWCMElnBNyeg8KrTYUJq5k+JoQa0Y4Rf+DJnnKOmXUUvuen5VOYeQXr8qs5Jk8k+0alieg5W8z0rpvDXAqL35dMknRB7iH/8Aqm1Yruxiv7F32d4CeOR5BFsUsHbZRvztzJromEwLFg57x+22xH7o6CiuFy8AC45crdPSpzGKixq7MuTK5EUOHAHL40oe1LLoXwbO4AkQ3Q9d+Y86P53xNDhULSOB4DmSfACudynFZxJZQYcKObMPet4eJp0dCUyL2a5NhGiM8ymSVWsiE36XFh4+dHeLOEZMamsRKJh/daWRNAuD+0L7uPIcj4UxZFwnFhkCwrpta7t7zH8hUec8YCLFRYOKIzYmWxClxGiggkFmIPQE2A+/ah47sLk/RpwnkTRIZJ4x9KkP7SQsjarbDQUFkQAAadtwb32rTjnh6OfDOzAB0UlW6/Hyol/a86MBicOsa6WIkSbWtwAdJDKrA7k8rWFc54x4vbF6o4LrEvvt9q3T0pyWgE3YAnwTPKQsgS1+ZI/Cq6QzEEdqPQXsfSs5uov71jqt8L86M4bh4XFsQlyOe361yozqFnZljTav4DcFg8QVus4sp5ajWuKbFqd5SfRjajhyJlGnt4vXlUc+QyMLdrCR6mg7yb9FrEhXOY4i5/aN86ibFTE+8T8aOzcNSctSE+TVMvDEiprKA+Ye1N7kf6C4f2wfhsxxVtgSOmw3+day5riSfc5f4R18aOYbBSjYQhrcxrFiPyq0MsmuSMM3j7wPwNKeSPwtQ/sXI84mHdMK3/cFbRZ9IL/sF28Et+FHJIj1ikHy28r1mKMAG0cuo9AL29TS3li/QTxy9SBMPFEpbaC9vAHlWmM4iB5w6W870zRYdR3lXEubb6Y7W+PWq2NxV1KsjeWqPf52qcsf+0H9+LFhuIbjePbyJFZizyPfusPLUd6NSKpUXQ2G99H8qjVIW2Ox6dz+rUXLH8CTl/uBf9ux72D282rC5rF/jH+oUUlgjG5C/LnUn0GBxqNgfQVOWP4wrn9A8WbxX72vf02qwmfxKLAn1IFXv7IgO1x8qim4chXey+ha341OWJ/SuWReyGPiNLgmRj5aRb5Cq0mdKzklvktWIMkhY2JQehufu2qfM+HcPFEbWLAXuW3PkAOVEu1fsruZV8BE0iSarPz/AMJrOVcItM3vcjyCkk/LlUeHwqqSx5eFHcLn2LdLROIY15WFifj1p1uK/H/0z5VLJuQ3ZNjo4QImgCJ17IENt1a+5HpT3gZUZA0ZDKeRFcxyXjGQSDD42zpJssgHeUmiEPE4y6eSKa/ZXupA5E+AHQ0zHkfhmGcGmdDnxAUEsbAUhcR+05Y2aPDrrfcEke6enrSjxf7QHxjiOC4jPdHibmp8naDDBlYamQ7kbmST7IPQD760SlwQCg5FGBXml+kYyNpVHJQwA58j5V1Lh7iCGRUjRTFt3UYWG3RTyNKmEzfHS7xx4VVHuxsRdvL1olgZ0xYkjKdhiY/eS+37yVnWZthPFQ8KtqTOPc1wcbxLi8LI7N/cyoVUggi4Dh1dLEjntvei+S58TGyzGzRbM3Qr0b5Vyb2g8RLjMUoVnKx3C7CwJIuVAF2vYcz0rVF2rEJbJsfnCTy9nho5EHuvLJIZWC8yNTOwUbdDvUeYQEoYMOP2S7tKw2YjmAetVMhydMRIYlmdNI1WIsW8TawvYfGntuB2iwbhZyUVSbFetqCedRdex8cXs59mgU6r+O1b5QFsbgcuorXMevrUuTJdT6VhhuB2Gtp/0EYsOOYUW+Y+/epky5H6AHy2+7lVN8WuknWfAWsbH0POszY+OIDtJZt+WhdH3HY0qMJS8FTyRgWZMqkFysbMB9/yNVDHszSq6ovMLJZv4WpdzLMiXJjlkZehbun4gG1D5JixuSSfEmtUMFeTHPqr8D3g8/yyPpij6kfrXsTxvhR/djF2/wAy360gWrKqTtTuzD4Z3mm/Y7pxdhDzGLB/fBqGXieH6kuJA8wppROHbfunbnUVqHsQ+BLPND1lnHZhvonl36FFIrOL9pMsh7zk/wCkUiVmqfTwZffkdEHtWmEYQONv8AqDD+0hwTcIb+KfzpCr1V/pYEWdpnRf+YbkW/YW8CtVl4vJa5jgPrSNER9blRjDy4RQNSys3qAPwoH00F6HRztjbDxazPcYSFrdBavY7PjI1zg4lHw/SgmW4iN20xAD942sPjtRjDYkBrakJ8iDWSceL0v+TXHi92bx4lG2GEHwH8qo5xikVCBhyj7G59aY2c6dWo7dKAY7Ggu2pbqQB6edLh/Ky5VWhfxjt2Wq3M22q7FjOzAM0baSote4+Io9Nwvh0wvbCfU/vdkDe3kfOlbE5kZSoxBfQo7gA5DpW9VJUZHkaZZa8mH1gEBG7pPO3OiefO2LCXsGKovqfGqmXx9vpRVZIRzvzJo3jssKtHokRWBBBYgABevn0qkv0qBy7RpmeWRYCGJO72pa7Hm3Lb0F6WJJ9LKSDuS3qeh9b0QznBvcuzCQluYYG5NWs/4bOGhSaSRWY20IOl/xp+SSeheNcVs0yvN44Yz20bh2uQbfh1U+dT4TiYmdMSb3UFb9Sp2BbxNLUuJeV9chJPL4VZik2tY6RSWorYSi3sL5kZsT2YRms4bXbYWB2LeVqGS5NG8yQxzINCm7EWF+Zu2rfw2tTXw/w5JK4QSaEWMdqR11G+geZqTi/geSZ4PouGUJF77h417S5WwAY9ADuwtvRrMl+WxLhTsAZLh3glLRSREttY2JFugYm4G1NuL4gx30eUNHCU0kG177+G9Usl4Jk+kIHwd49RLOzxkqum2kCGwO+97dfjTRnPCuGTDSv2QFlNtz15ffWenKdp2MlKNVRyLN2sx9b17KJiA1hfbkazm6XNQ4JyqtYX26U3Gvwb5N6/8AATDyxxmTTHHbcaxq1engaWsfmkkzXkYnw8B6DoKIjLpcVMkUa3a1rD8TXSso9h8IUHESsxtuqbAH1rRCKSOZmncjlOTZLLipBHChZj8gPE11LJPYhHa+JlZm+ygsB5XpryngXCYQnsWkRm2JDb7UR/sj/wC838X8qZaEWLkvAmXwaV+iNLfrckjzNWZeAMvIGmIKwO1iQQaMtl5Av9IkAH2rfpWI8Ax3XEE+qA0JBcfgjCLdXQAyG27b26WrMvsny4DdXH+s0yHLJCb9qrW8YxWe/fSZo2bwK8/KwNUXYkJ7LMukYhHlFvBr1FjfZHgIhd55VHnproEODdBZezHoCKgzDAl7GRICBv3yaslnPMH7JsHMCY8RMB4slvxrTE+xzDra+MK32GpRaukJ29u6kJXpZiB+FQzJMSC2GiYjkQ/L51CWc5X2KKy6kxikeOk1H/yRY+7ioz/pNdNgmlQW+iC3gsg61qkjA7YNl8w4P51CWc2PsMmH/kx/wmq0vsYxCXIni7vXcV0h+J0WQRhH1tsBbu38CQdq9JAzkmQ3/wAIPdH61C+RxLMMDPgZR+1BPRhcg/OjUZM2k21ahuAORtuaue1KIB4rC3OvZG1igRy2oC7abEC29ZM61Zt6dtkGKyj6PhHnWS4LBStrFh4aqHQ4yKVAomjQKdlmG6jwDDmKJ5/K30GRRYgSC/lXPDRYFyjsHNJwlocDnMcOzSCQDcLDsL+ZPSlzNM1ady7bdAByAHICqek1i1PjBIROcp+TrPAWUriMt7MBQ7O3eIuR4b1Qz/h2TCXV9Ok7hhdtX+Hf3LffTB7MG0YAHqWajOZTa0YuoKgXIPW1cvN1PDI0PjjtHP8AAZNFMLjTf7PX4dKzDljs5jADG+yLvbzY9BTJk2EwuKTtEQKeTKNrGjGDy9IDZFCqTuQOfrQT6lJ1Wxu6oxlGS/R4+zS7M27N4ny8qT81yTER4l5sNFiQ0TRPGND9nK6n9qLHodiOhsbefU1ZRbT1/r8KS+JsyxSY6NHeXD4Fuc8Ed2LW5MwVinesNhy33pvTKTfJ+zNNgXh7IJo8wR54sS0WgFndJNAxDAMTYH3A5IBtbYG1q6Bxe9sFPfot6XeEs2xUuMmjvJPgRfRPOmlwQBYBrKZN7jcct9qZeKUvg5gPs1u9il5OH4+MlzV3LcsRgQSeQJ25Vl5FUNqH1qlWUKhZeWwO/wCHU0nHLR1Mj0EuASmHzFyxjUFNmeRQAT0uxG/lXWsLm3agmLRJbn2cqtYnodJNj5VxHhnAyYw42KONHeWOw1MsYWzA6zqBuQByG+/Ouj5LgsxwmBjw0OEwwkRSBKcUmksWJ1mMKCTY9W6C9+VbfCORPbDsnEMYJDGIFbg/t4wQRzBu2x8q8ufwkX7SK22/bR2uelw21KPEfBmKnzNcWkKCNECbTwq7kKV199HUXv8AWUmw6dDPDvD8quwxGFg7NoXRmZ45ZJtThgknZqqaAtwO70G/ICiqC751hWHelgtf/wB0dr87X1eG9qzLnmHjClpEVW3Ul1AYeKm9mFvCk7h7gOaLElJYgcvEpljgOIjfRJbSrSC37UAX7t/C97G7Jxzlb4jCtDFFG7yMpu7IipoYN9YXNwCth471RC2eJsKFDGZArEgNqFjbmAb2JG3KtcDjMIAZI3Qj6zg6gPItyFc9xvswxTJOiohjYk4VGnS0AkZXlJ8TZFQW58/U3nnAmIxOAwkK9nE+FADQlwYpraRqLRjYmx5j67cjub0Shwh4hwz+5PG1uelg1vXTyqpLnGDc97FQEfZMiWHzNLWI4GnxGNw8/YYXApBbUIHDtJY309xVW1u7v0JvqqHH8CYiTNDilijihYBdmw8j8gC5SVShvzt73nepouh5wmYQlf2UsbqNu4wIH8JrC55h2IAxEBJNgBKhJJ6WDXJvSjwtwliMEuKLYeGaaVyySCZEV9yVDR7CIAkNZRyJXag0fs5x0UkGJjWE4lXZpizqFk1kkgnWQQQSo0qu3nU0Sjo2MzzDw37WeJCPql1Db8u6Tf40LfOWxHuWWIj3gbsw8iNtPmKWfaBwrNifo5iw0cZjJZ9c0ZJuR+zFuY2vc7G/KiMUuLaRC8EMMI1az24kNrHSFAVdI1W6cvCrKJ8Vh9M0JUd0tv48j86sZ5nUOFXVI4HOw6mk3jDj5Y9KwG8iG+v6vht86TFimxuqR5F8TqcD5X/Kq8Ky1GyxxLnEuOkuFARSdIUePiaI5ZDJCO+1yF2+VCMvy0oQRJe3QHai8uLZmOrwrBnyXpHV6bDW2UM4mP0Z9/eK3pSij1G1M2bf3JHmKXYtmB86f0/8QOqj+0WJ8MFuKp6Kv46YE1FgBaRL+I509MRkS9HYvZlBfL0Hm34mmSbCBgy22OxoXwVmI+hjTYkMwI8N6IiJy23WuF1cV3LQyD0BOHsPDh8TJhwLEkMPMetNZhW22/woQchjbELKdWtb8uR9aNxoR1vb7qZHEn+pCpTZiM2587/1zpV4w4rxmCmjEEMc6PG0lgrh1SMjtN1bcC99QG2+21OB/q9LfFaRYdGxpwkU7xWLMXMbqt9IKmxGxI2FufWtmKk6oSynwtxlJj8SwRojCiLIbo/aDWbdkbvpDA82FwRawF7Bmzr/AKab/Lb8KG8GxRSQjFJhYsMcQNVo21FlvsXIVQDqBOkfyonnY/8A803+W1aaS8AnAs2c6iL7XrbBzgqd/Dn+XhW2Yw6pCBVNsBp5sPhWeH8Trz9DJw802EkabDPGS4sVfe/6UzNx9mTHSsEAPM7k/iaQcDCRya3w/nRvA4N3PvIfHun8jTu7XkxZMK8oK4j2k5mpIMUIt5bfearr7Xseuxghb4H8jWf+G5H2Ajtf3jcC3mSedZzDhoJbuoy23fUyqPiefoKvvL4IWItJ7Xsad/okem3Qt896u/8AOUoo7TCPqtuVYW9d96BR5BqjY9mqqOR7U3b0BFBDl/PSjb+D3H3iqeZBLBbHmD22xH/xpvgQaut7YYRucNibeJUVzmHLpOdmFutxWwV9QBdmHUagfzqd6Jf+nkdFi9tOCJ7yyr/pv+FTj2w5ff33/gNIXb4ZbBsOpP7u/wD+1RYrMMKRb6IPXcfgavuxAeCR0+P2pZcf/IA9Vb9Kz/zNwHTELe/gRbzrk0i4BiP2RU+ILVVxGCwxBKkix63P5VfOJfYkdYzz2g4IR6lmVyPqrzPhXLeJfaDNibohMcX2RzPqfyqvhMJATckL68qnlw0SnbT8f51O8kRdNIVJXYne5NbwIb8vnR6XDx8xpPo4FeXsxvpX+MGqeXXgfDp2n5NMrbS1ip36iiUuJBlAvtVZs4I2/MVHh8RrlB6nlWWScndHRj+aVhPPcAoh16rDUNvUUoyODypo4qYDDqt+9fcdLf70qYaMm56CndOqhZl6iVz4mYYrmpiO8LdK2MfhR3hzhxp5ECrqudx9nf3j5U2UhFcfIyezTGlZGSRTpfcN4MOQIrqHZ6jext038Kp5JkceHjEagEg3LW3Y+NEjzrHNRk7EtmiWHnW+/wDXhWHjv/XKtlFqpIE80XOx+fIUu8dYqCPDAYpZ3ikfSVgYDUd2AYalLrsTtflvTNppT4hw+E+lpJisf2TxKeziLCMKHFiwK2Yk/av0tWnHFJ2wGwhwPiIJMGrYUTiAEqgmcMQF5gAMxVbnYE9fA1fzz/ppv8tvwoPwnwlHgwzYfEStDN3yhVCh8GXbUu23PcWvRbPnthpv8tvwprIvJw7FH9oefwF6gxCrfmy+qGiUSr2pLOUHkL/jRAIjbnEL/qArJj8HUnbar4L2GxSpykFvNDRvLuJESyhorc7kNeoMXhF3tNGb+VWculESEhoGJ6Fbmwq9MCUZV4YRTiLU9tcBB/8AodreotVrGYjto7N2LDoRPcj01bAUDOYEn3cP8iPyq/hswQW1RYUi3LVb8qYoRM7hP0jSCeRBvGrAeEym/wATXjjJBsMP3f8ACy1e+n4UjvYbD/BhUc2OwFv+mUEfZb+dKliXoKLyJ+DVcYlrtFIPgCPuNLmLvG2pUex8VtVx8fhNx2TgeRPP51Rnkw55LKPiaTGPF7NMOfwpsWY37/yJqQYgr5+RBBq5FLhxezTg36Hp/veo51jJ7sstrb3ptob+36JBjYGXkVbqRv8Aca0dImS3aDfr4eoqF8Kn1ZH+IqEQsvJz8hVa+hcZfCxFH2fVWB8xv8K3xADC9lI8CRWuHwOu2qdR6rWHwgU/3sZHjpqnV+Sfr4D5oVJ90CozGvgAKKvhLWIaFtr+741vNlItcPh+QNgD6W9aZzX0lf8AaCVwSnkwqWHBFSCpFwdh41YbDWsNETX9dq1MX/zj/jNXd+y//U0z2YtGLjkfl5UIw0RsQPU1cxMRYju2H7xNXMNCGITkl+Z2ufE+VMi+EaM84OUuVGciyWTFyCOMdbkkbAeJNdp4d4ajwiaU3YjvN4n9KC8NYzAYOPSsyFm95upP6eFGf+L8J/7k+dJnOzPOGSXoM+lYK362oR/xhheYmX51leMMJ/7k+dLsX2p/GGEXpUoFAn41wg37ZCPLcn0rRuO8LYWkBJF7cret+RpsOK2C8U/jGK9JvHHDWIxsmHMXYKmHfWDI73c3UlbKhCr3fE3vV2bjXDLpPaKdRt3d9PmTblUzcYYUf95KcsiQPZn8MpLjmnRpvoqQjUZFieR3ckHTvIgsAbHb+VWc9s2Gm/cb8Kpf8W4Nuc61VzPifCGCVVmUsUa1uu3Kr5onan8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2.bp.blogspot.com/-awvovgjor_s/TbTjr2pciuI/AAAAAAAAAhQ/t_pnaUGtF0E/s1600/la+dos+leyes+moral+y+ceremonial+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160338"/>
            <a:ext cx="4067944" cy="298063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70922" y="4221088"/>
            <a:ext cx="8360097" cy="2246769"/>
          </a:xfrm>
          <a:prstGeom prst="rect">
            <a:avLst/>
          </a:prstGeom>
          <a:blipFill>
            <a:blip r:embed="rId2"/>
            <a:tile tx="0" ty="0" sx="100000" sy="100000" flip="none" algn="tl"/>
          </a:blipFill>
        </p:spPr>
        <p:txBody>
          <a:bodyPr wrap="square">
            <a:spAutoFit/>
          </a:bodyPr>
          <a:lstStyle/>
          <a:p>
            <a:pPr algn="r" fontAlgn="base"/>
            <a:r>
              <a:rPr lang="es-CO" sz="2800" dirty="0"/>
              <a:t>Esta expansión del sencillo sistema de sacrificios que había existido antes del Sinaí, bosquejaba la obra mediadora de Cristo para la redención de los pecadores y la vindicación de la autoridad y santidad de la Ley </a:t>
            </a:r>
            <a:r>
              <a:rPr lang="es-CO" sz="2800" dirty="0" smtClean="0"/>
              <a:t>moral de </a:t>
            </a:r>
            <a:r>
              <a:rPr lang="es-CO" sz="2800" dirty="0"/>
              <a:t>Dios.</a:t>
            </a:r>
          </a:p>
        </p:txBody>
      </p:sp>
    </p:spTree>
    <p:extLst>
      <p:ext uri="{BB962C8B-B14F-4D97-AF65-F5344CB8AC3E}">
        <p14:creationId xmlns:p14="http://schemas.microsoft.com/office/powerpoint/2010/main" val="246624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wheel(1)">
                                      <p:cBhvr>
                                        <p:cTn id="7" dur="2000"/>
                                        <p:tgtEl>
                                          <p:spTgt spid="102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338936" cy="3096344"/>
          </a:xfrm>
        </p:spPr>
        <p:txBody>
          <a:bodyPr>
            <a:normAutofit/>
          </a:bodyPr>
          <a:lstStyle/>
          <a:p>
            <a:pPr marL="0" indent="0">
              <a:buNone/>
            </a:pPr>
            <a:r>
              <a:rPr lang="es-CO" dirty="0"/>
              <a:t>La morada de Dios se hallaba en el Lugar Santísimo del santuario terrenal, sobre el propiciatorio del arca en la cual se guardaban los Diez </a:t>
            </a:r>
            <a:r>
              <a:rPr lang="es-CO" dirty="0" smtClean="0"/>
              <a:t>Mandamientos.</a:t>
            </a:r>
            <a:endParaRPr lang="es-CO" dirty="0"/>
          </a:p>
        </p:txBody>
      </p:sp>
      <p:pic>
        <p:nvPicPr>
          <p:cNvPr id="2050" name="Picture 2" descr="http://2.bp.blogspot.com/_f8B6WsVBmWI/TGb1VkSf0zI/AAAAAAAAAcM/J89HmYrAi-0/s1600/sant_muebles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03783"/>
            <a:ext cx="3707904" cy="346923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4167664"/>
            <a:ext cx="8496944" cy="2554545"/>
          </a:xfrm>
          <a:prstGeom prst="rect">
            <a:avLst/>
          </a:prstGeom>
        </p:spPr>
        <p:txBody>
          <a:bodyPr wrap="square">
            <a:spAutoFit/>
          </a:bodyPr>
          <a:lstStyle/>
          <a:p>
            <a:r>
              <a:rPr lang="es-CO" sz="3200" dirty="0" smtClean="0"/>
              <a:t>Cada </a:t>
            </a:r>
            <a:r>
              <a:rPr lang="es-CO" sz="3200" dirty="0"/>
              <a:t>aspecto de los servicios del santuario simbolizaba al Salvador. Los sacrificios de sangre apuntaban a su muerte expiatoria, la cual redimiría a la raza humana de la condenación de la </a:t>
            </a:r>
            <a:r>
              <a:rPr lang="es-CO" sz="3200" dirty="0" smtClean="0"/>
              <a:t>Ley moral.</a:t>
            </a:r>
            <a:endParaRPr lang="es-CO" sz="3200" dirty="0"/>
          </a:p>
        </p:txBody>
      </p:sp>
    </p:spTree>
    <p:extLst>
      <p:ext uri="{BB962C8B-B14F-4D97-AF65-F5344CB8AC3E}">
        <p14:creationId xmlns:p14="http://schemas.microsoft.com/office/powerpoint/2010/main" val="1959124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762872" cy="4032448"/>
          </a:xfrm>
        </p:spPr>
        <p:txBody>
          <a:bodyPr>
            <a:normAutofit fontScale="92500" lnSpcReduction="20000"/>
          </a:bodyPr>
          <a:lstStyle/>
          <a:p>
            <a:pPr marL="0" indent="0" fontAlgn="base">
              <a:buNone/>
            </a:pPr>
            <a:r>
              <a:rPr lang="es-CO" dirty="0"/>
              <a:t>El Decálogo fue colocado </a:t>
            </a:r>
            <a:r>
              <a:rPr lang="es-CO" u="sng" dirty="0"/>
              <a:t>dentro del arca</a:t>
            </a:r>
            <a:r>
              <a:rPr lang="es-CO" dirty="0"/>
              <a:t>; por su parte, las leyes ceremoniales, junto con los reglamentos civiles que Dios le dio al pueblo, fueron escritos en el “</a:t>
            </a:r>
            <a:r>
              <a:rPr lang="es-CO" b="1" dirty="0">
                <a:latin typeface="Agency FB" pitchFamily="34" charset="0"/>
              </a:rPr>
              <a:t>libro de la ley</a:t>
            </a:r>
            <a:r>
              <a:rPr lang="es-CO" dirty="0"/>
              <a:t>”, el cual fue colocado </a:t>
            </a:r>
            <a:r>
              <a:rPr lang="es-CO" u="sng" dirty="0"/>
              <a:t>junto</a:t>
            </a:r>
            <a:r>
              <a:rPr lang="es-CO" dirty="0"/>
              <a:t> al arca del pacto como “</a:t>
            </a:r>
            <a:r>
              <a:rPr lang="es-CO" b="1" dirty="0">
                <a:latin typeface="Agency FB" pitchFamily="34" charset="0"/>
              </a:rPr>
              <a:t>testigo contra</a:t>
            </a:r>
            <a:r>
              <a:rPr lang="es-CO" dirty="0"/>
              <a:t>” el pueblo </a:t>
            </a:r>
            <a:r>
              <a:rPr lang="es-CO" dirty="0">
                <a:solidFill>
                  <a:srgbClr val="FF0000"/>
                </a:solidFill>
              </a:rPr>
              <a:t>(Deut.31:26)</a:t>
            </a:r>
            <a:r>
              <a:rPr lang="es-CO" dirty="0"/>
              <a:t>. </a:t>
            </a:r>
          </a:p>
        </p:txBody>
      </p:sp>
      <p:pic>
        <p:nvPicPr>
          <p:cNvPr id="4" name="Picture 4" descr="http://2.bp.blogspot.com/-awvovgjor_s/TbTjr2pciuI/AAAAAAAAAhQ/t_pnaUGtF0E/s1600/la+dos+leyes+moral+y+ceremonial+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692696"/>
            <a:ext cx="3779912" cy="338437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4869160"/>
            <a:ext cx="8424936" cy="1569660"/>
          </a:xfrm>
          <a:prstGeom prst="rect">
            <a:avLst/>
          </a:prstGeom>
          <a:blipFill>
            <a:blip r:embed="rId3"/>
            <a:tile tx="0" ty="0" sx="100000" sy="100000" flip="none" algn="tl"/>
          </a:blipFill>
        </p:spPr>
        <p:txBody>
          <a:bodyPr wrap="square">
            <a:spAutoFit/>
          </a:bodyPr>
          <a:lstStyle/>
          <a:p>
            <a:pPr fontAlgn="base"/>
            <a:r>
              <a:rPr lang="es-CO" sz="3200" dirty="0"/>
              <a:t>Siempre que pecaban, este “testigo” condenaba sus acciones y proveía elaborados requisitos para la reconciliación con Dios. </a:t>
            </a:r>
          </a:p>
        </p:txBody>
      </p:sp>
    </p:spTree>
    <p:extLst>
      <p:ext uri="{BB962C8B-B14F-4D97-AF65-F5344CB8AC3E}">
        <p14:creationId xmlns:p14="http://schemas.microsoft.com/office/powerpoint/2010/main" val="1562024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42898" y="532039"/>
            <a:ext cx="8229600" cy="2536921"/>
          </a:xfrm>
        </p:spPr>
        <p:txBody>
          <a:bodyPr>
            <a:normAutofit/>
          </a:bodyPr>
          <a:lstStyle/>
          <a:p>
            <a:pPr marL="0" indent="0" algn="ctr" fontAlgn="base">
              <a:buNone/>
            </a:pPr>
            <a:r>
              <a:rPr lang="es-CO" dirty="0"/>
              <a:t>Desde el Sinaí hasta la muerte de Cristo, los transgresores del Decálogo hallaron esperanza, perdón y purificación por fe en el Evangelio revelado por los servicios del santuario que prescribía la ley ceremonial</a:t>
            </a:r>
            <a:r>
              <a:rPr lang="es-CO" dirty="0" smtClean="0"/>
              <a:t>.</a:t>
            </a:r>
            <a:endParaRPr lang="es-CO" dirty="0"/>
          </a:p>
        </p:txBody>
      </p:sp>
      <p:pic>
        <p:nvPicPr>
          <p:cNvPr id="4" name="Picture 2" descr="http://t0.gstatic.com/images?q=tbn:ANd9GcSjUNOm4p7XhiQj6cT7gOcJ-9uDl5SxTm7MpF38BaP994iJhMMdv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356992"/>
            <a:ext cx="2664296" cy="2924944"/>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data:image/jpeg;base64,/9j/4AAQSkZJRgABAQAAAQABAAD/2wCEAAkGBhISEBUUExMVFBUUFBQVFBQVFBQUFRQUFBQVFBUUFBUXHCYeFxkjGRQUHy8gIycpLCwsFR4xNTAqNSYrLCkBCQoKDgwOGg8PGikkHxwsLCwpKSkpLCkpKSkpKSkpLCkpKSwpLCkpKSksKSksKSwpKSwsKSksLCwpKSkpLCwsLP/AABEIAMIBAwMBIgACEQEDEQH/xAAbAAACAwEBAQAAAAAAAAAAAAAEBQIDBgABB//EADwQAAEDAgQDBgQFAwQBBQAAAAEAAhEDBAUSITFBUWEGEyJxgZEyobHRFELB4fAVUnIHYoLxMxYjJEPC/8QAGQEAAwEBAQAAAAAAAAAAAAAAAQIDBAAF/8QAIxEAAgICAgIDAQEBAAAAAAAAAAECEQMSITEEEyJBURQycf/aAAwDAQACEQMRAD8A+RhegLg1WNatbHPWsVgC8C9ASjEXBQyq4tXraa46iDWKdNuqKp20qwWRRQrQXZAJgwIO2tSEzoUNFRE2VFqj3Uol9JSFFdrZ1goorU9ksPAa5546D6n6D3SVlJa+ztDSoS8xlBcR08/ksPnPXHX6aPH5lZM0Dmcc28aRy21nqV5+GA46kz85hUW9Vzpc5wAAkDnI0b5qh9apqYmBsDGv2XhpM9W+ArEqLngDTKJkGdZ/RZE4U5uZpfLSTHMA8DzWkxJ7yzLTmZieY0kzw1QlvZubOZpcSCNG6Anj1V8cqRnnye4TaEcfksh2xtcl07qGn3AH1BX0HDbVwJJblHAHf+aLFdo2ipcvcDIBgHhoI+srf47bmZcnRm6dFem3TVtpoqTR1hegZ7AqduESGKzuVwC44qLV2VEZVE0krYUVLxXi3XCieSm3Y64KCFyZ2+B1XguDSGgElx8LYAk6nf0XmA0RXqGixmZx2dr4QNz13CS0h0rF4pyirXDnPDiBo0SSTGy0l72bbb0y6oRvA13dy2WbscSBqzIFNh2jRx5/r7IPJ+DRhfZc2zdGx9AfsvE9ZibnjM0synbPGaOZ/my5D2A0PmkKxrVIMVraa1k6KxTVjWqwMU2hANFRYpUqZlHUaAKNp2QHBFID4IWlDRFNaFNjIU8ieibZKmOiKphRo25RNNoB4KiRJsrdSU2U1SLxmctnyPA8x6ae6upVpCdUKMMAtqOdr6lYNLXk928RrPhIdxHTgtndUGvbzB2gz8188pNnVXhxbsXN/wAXFv0WHN4byvZSNOPNrxRsxhbWUyXEBo1JJ4R+yxONdubak4imTVcNsujZ/wAj+gKzXam9q5hT7x7mkSQXEjfkg7PAw5ocef6Sf0WD+RRfzdmr3OS+I7Z/qY/Y0Wx/kZ+iHvv9Uqv5KTGj/kT7yB8kDQwXx6jSJ+RSnEMLjKBxJHtH3VoYcV9CSlOuzRYP2rr3DnNe6RBMCQOGkT5+6NqUVm+yLYqn/FbOJ0XoYoRrgyTk7BaVqhK9jBnmmrqoaNSEO6/Ydml/lt7qjSS5FVsAdawNVQ6lqmFSXkyco/taJd+yvoWzv/raWDi4lveH/kfh9FnlkS6LRg/sS1SWuy5XF39oEnXaR+X1hPsP7OPeAXNydCdfkraFFtASTTpjUzq5x5mTx915W7ZsAhud/XYe6g5t9FVFIKZ2epNPifmP9rB9ST9kfb0qNMS2k0Hm7xH0n91lKnaWq7ZrWDz1Qd72kDW+J5cTsAfqkdsbhD/tRjT3jKPzCND8gNB/2q+y+GOtGPqmp4njUNa0mBJiTPyWRp4m6qQWsOVu/TktJhOLtiXkw0E89lDLslSNnjxhJ2y2pjrLjOXMdlynM5zg4wOEDbmsnVoZXBgEN+IzqSJ+e0JphdLu3VO81a9pcRP9wkfOUtbVyuzn8uvqNk0I06R07r5DWniVSNKbQBpDoDhGmoOy5Y67xMvqOcfzGfsuWj1GT2h7Wq5rF6IRVCktNEkDZCr6NvJRTqQkIy3YEVEDZGhawEaxoUJAU6RlUUUibbZYylK9rgMiRJ0gDU7hGUmCEkvr3/5RBMtaGSAdS6DAJ2DRMknjCaUVEndhWIXNRuUAtpyZJJzHTmBEDqkV1dVH/CHPg6kSWu/3RpA5aIuzsO9dnq1CGlwDGSXSJ+bQJOvRPcXu6tvcNpUSynRflh1OkHlzQB4iTOu68/N5KUqRsx+NatmThtRpkinUb8I1EnluisExMsflqgjiAeAOs7ahO8XwelUoVKj3E1GuAa/K6n4QJBLSNZJj2WDvcQfnE6Zdjtp/39UcPkb/APUDL4+n3wz6RhNy0ucwHY+Hq06j9R6IytRWI7L46xtYl/5mgab5p2HnK2b8SaegG+ogL0IzTiY3FpmdxCmz8TSz7ak9QCIHunbKdFga0EE6k6idYn0+yTY4yjXDQCQ8jwOBjiRB12+aDtexcCXVXu6U2x7uK8/Ok5XZrxNpdD+8vLenqXD4Bx5SP1SCrFTIWePxn4QXQDMExtwXlvY2wZOTWY8cueY46nQI2jfQ2cpH5Q2DpxPQKKVdFHz2CYPgdVjpj9uGqbmiZ8VTX+1sk+wSx2MMbMyST8OYuPsCAFZTvqjtGDIOOzfoq7ySE1jYeWiY7sk836x/xG3uq6toQ6XVQNIIBiBygfdD/jGsHifmPIFZ/FMZzGBp6pUpSGbSQ/de0aZhpLvYCeiqOLk7Py/47j1/6WTN4Y/VDvujz9Aq6Cbjy8v2Zju7qTMoJ+NxoGge6DtrCrVOgMcytDY9kWb1HE+WgSSlCPYYxlLoQ/jqtQ5WyegCMtez1Rxmp4fr+y11pYU2CKbR5wB6qdStTZycfkFGXkfUUaY+P9yZXh1k2mzRsAcT9RzPVKcSuWseY2I165uMKWI48T4WiXcAFVb4eXeKqQeMcPXmljF/6kUeRJaxK61/nENk6RpOsE+nFCVLGq/Qw0cv+k4Y4AqFR/JVTrojK5digYD1+S5Me+XKmzJ6IBYrxUXNZoqytKRnsKZWRtAylTNSmVtVgbJ1FsWwo0yUZbUoVdCqCi6fyVFBoVtEatyWNJ+qyta9GaqA7MXgHMCNfiJHTTSPJa+vkjWFkMca1tTO0ADKQ6ORETokzcIGPljPDLltu+k9pfn0D3NcMzs4/wDGydGgCNT15LQYZ2jpkgVGkFvxu8DmzqC9xbpymBE6r5++7zmm3aG6xxJ3PsE3tu0lu3M00WghhYHbk/OAPmvHyYr5o9bFk1+z6HitSi5jWyMr3tLiBpkbLnHlwHuvn3a+wpVHk0QPjflA/tJBAjoS4JZSx15aGEyANEX2euc9dpPM9eBUYYp4nt+GiWWGaKh+mbqU3UniZAn6HVN8NxnLpwmST+nRWdsb8OcWd0GumS6d9eA681n6FWBrGi345OcbZ5uWCxzcU7NtVxNucOytO+vIwPE08TtPlzV1DFQ5sk8NtdvOdVkbN9Ss8NbGu0mAPM8lpaXZkiM9YTvDWF0ev7ISjQIyL3XbC0lrQOAJ04b/ALQl9bERxMnqjb3DiR4ardOBEAlZDEnPa8h3oeHohCNjSlQyvb4PjI0MjeOJ5k8Sqm4kQIzJZa031DABd0AR39JqjTKAeW5+SvqkiNtnj73QygzVLjAE+i0Fl2RqO1d85HyT3D+zppiAWjqApvNjj9lVhyS+jCDDqp3BHnp7Din2FdmWwHVNf9v3Wi/pjQ6XHOUcGsaOH1UMnk3xEvj8Wv8AQto2p2AyhEODWjV3soXmJNaNFnbrF9VBRlMq5RgN7zFAAdYCz1ziLqhhnv8AdU1A6oZdty+6votDRAW3Hg15ZiyeRs6R7b0MuvE7lF9+VQXru8VXEipEqtwV5TuFS/VV7IOJVTDC4LkIHlchoym6PKNeAiqVQJZRpOcYAJJ0CbUMIrSJpu9RH1V3JJ9mZRbLWU5RtGkAN9v5KsrWjKTHGrUAdlOVrddY0BhU2dTvAKsNLQ0MIdJDSwaGBuD1XPyYw65KLC2E27nH4Wlw5gGPdX1XuOjqjWdGjMUnq4y7nI4AaNHoFX+O0l252GpJ9FOXkTkH1RQ1qvZEZS7q90D0aEqxu9zU8g0bM5Ro2YiY4nqha9648UJVuNNSo8t2xqSQpNUj0VRqSZRFZ4Ow6z+h+qGDFYg7CKNQytf2PsiaoMbBIsAws1XARxX2Ds3hDKTNhMeIrB5eZRWp6Ph4m2pfh8q7btP4lwjYAeemp91nW0yTC2/+oDWkh065iBAgQN55mYSTAh3b21czQWvEcTprMcRoRHVaPEkpY0Q8pVlZRhFJzHy4ERBgiNN+Pota3tHTmDw5chsgsQzXdc1XNIaSAG8gANJ9OC1dh2ZpBoIY0dYU8+aEWPg8ec1fRlrvEGPzRmgyfdZqtZuqVIAc4nYcV9UqU209GxrwAGqX1yGfl89gow8n8RWfifrFnZjs6aTfFoXbgcuU8U/fSpM3gdAkz8TqHRsBVdwTq50+qnklOb+TLY4wgvihwbxo2QtxfaIF7hGhCV3d1HFJDHY08qig12Iid0PXxYDilcF+o0HM/op06TeU+a3xwo8yfkMtipV+EaczsrG4W1o1OZ3E/oFay605KL7haoRUTLKbkC1qXJCkwialVVVKfJU7ELbdsoxloCllKqQUdSxABHgJecOlenB5IjZV0sUBPRN6N0IlckmUTKGYEIXIo3y5U+IbBbCwpNaM1J7v97YfJHEAGR5K+leGm49zcaT/AOKsxzQeYbMyUmo1S5xh7WQNy4tHvzRVNzz8VZjwNpdmOnIxuvHnf2elja6Qd2kt20mMe6kPE2HRsHmPy8PTivMMt6baVdu2Zmg5lA4hfh0ZzmGYHnAGunui6jWZ8rTupc60y1R3tGVrVYGun82Qpv8Alvz/AHK0OLYETq0R05+SU0cHAPikdIK2wnBowThKLAaYe8gDT6Jladm6lRwEgdTsEfRtGtHhMnoCfkj7FtXMAGEEmBIMDiVVZILsnpJiq87P0qLSXvzOBHhAjSJk+ZSi1Y01QDGXafv7rc4l2bc+m7xSd9tysyOzpzGJHQ79Vn/ojK6LPx5Rod08Ofbw6nqx0a8WyftK2WHYjLazp+FsDlsZKzeCVHCi5lQztE9N0bY0B+He1x0OZxg7xqF5uV7dnpYVXC+zN4rQ76mBMumWho0BP97j5bBTwvswWgPcCY1dw06c0+w/DWuhrBpoSTtJ3+y19lhzWsiNx+iLzuC1iF+PHbaYLh+EsawGAZE7KGIVxRouOwG3lqf2R9q8i3Zm3y+w4T6QsD2zx/O7um6Nb8R5nkpY4OcqDkyqCYWe0VJjBlGaqdzvvwB4JZc4g55lx9Bss9RuzMAeqOdXIbJW71a9GL3bdhjbgjYIa9viNyg24gXHK3VSuMLe8STHT90VHnkVz44Aa+LnYFQpVZ1cZ6KNfDXNQpBC1RUV0YZyk+xz+NkQqnVoS5twudcSqWSDvxa8Nyl+ZcHo2AO75WC5S7vlwqJ1IFDFtZV1KmqCD1MOXXYQ2g9M7e6EJIxymyoj0FD38QuSoXRXLtmPwD3dB7XlrmkEHbh+6ItMGrVNm6czoE7ZioJlzQSirfGPFosUsk0uEaYwjfYZgvYNrgO8e6eh0+YTK97Bd23PSe50DVpgkjpEK2xxwaap7QxcOESvLnlyqVs3qEK4MhZVJ8Ll17h2bVo06K3GrJzamemMzT8TeIPMcwlv9V7vSTrzBkdCCrU5cxHUo9SOoPFLTu5njz8zxRllcPNQZmwPqSgamJyJHDpsk1THn943UwD8kyxuQjmofZ9EcQWpS6xIfm4GQibWtI1Rpbt/Oaz24ujXSmrE19a5dlENBZAJkkA8td9fKU2u6eiWDXbUB2hiJ01/nVG7FjHV2OcJpjhstLRc0Azy3WdsHBrdURid7FExMnQeugU/sM/kQxy6y0IB1yxI32XyapSLqkO4n69Vu8bvDliZkZR90qp4e2ZjXy9FqwvRMx5o7OhaMObTbz46/RZ7ELkucdYA5LRY5WgFZF75WvFzyzHn+PCGGGXIYZTk4oCOCzFAq4VCqSgnySjOkMrq8BSyq+So1HqvMio0LJ2TEcla1gQ4UxURaF4LDTXn4TVe06qKpVgltoNIo/pxK5uHuTRlw2FE3TUu8g6oXjDXFd+AcOCd2j2lOKNuwjVB5mh1iTMg20cvX2hC1VezZwVf4NpCosx3qRlu7K5aI4a1eJ/agepigBcHlqv7nRRNGV1ofUvtL4jiiqePODt9EsdThVhuqHrjLsO0ka21xjOUY+mx+4B81lravlCvZfGZlZp4eeC0Z/o1vcNokeGabv7mnfzB0KQ1sNfJksfyMEH5K+vekqvv9E0ItI6TTNTQqwBHIJxZsLyPL6LHYPdOO/NbfBt15+SLTPSxNUVYhbHLKAtaZLWZiPicR5ZSPrC0ONCKJ+fQcVjzVdlAGxJ+pU0rRVOmH17vKSOhjjHXqoYRiRqB2fQA6Haei8faEweI+yhWk9IPJPxRJ9k7miHEHgPqhLt0DkiKtQBu/vxSG+vi7oOaeBKQrxt3gKztFmqaY5W2CAtyvQxqonlZncyDQulXW1HMSp1LIzoE7kuidOrBCV4iv6a/kq6lo8flK7ZC0UyvJXFpC4JgEgVY1yrC9lKxkXd4vM6qLl2ZcEPtriEwZirhxSNr1aHoapjqVDj+oOJ3RNG6PNJqVRG0nrtUUixmLhchgVyGpQJp4XUdoGyhzZPafE0j0K+uWeHsbs0D0Vt1ZUy3VoMLzV5vPRdwifGaw6IeFuu0GH0wCGtHss/RwwngtsM6asR4RNmUwUyu8FewyQTPIKqhh8nXRU9sWrE9UgML0o82mU7Km6o+EkcNfZD2Jg0aDKLspC2WD1gRKxljWzarU4ZV0WPMjfhfA9xg56Ja3chZ+naeBoj+bJw6qSAoDwBZoOuC0o/gIxwYYK8vLQv2hvMqx1HNJ4oC6q1QIDT7JhJFdeypsHidm+iSXbg8w3ZEPsqlQy4wFVchrBA4KsTNJ0Y7HmgPAHn80HQKlilxnqk+gXUGr0o8I8qbuTGGFkQUybCRUKsI+2rKMo82NfAyDlXVOiq75ed8gkTpi6rZPJJjdQGHmNk2FQL0uT7MN/okNk5SbYkps+FBrQhuwqhQ+0IURTTk2wKuo2rBwR2OtCLKeS4NK04tmxsF63DAeCDy0PGmZ2mi6BTCtgJOyp/pr28E6yxY6i0SBXKQou5FertkNTPsb7sAJddYgSlVbFAhjig5rxljZpXAXWh26lRtRwCGZdtPFENvwBoUXGSQymEOpzuFRc4UH/CF4y8BKbWdVvNRe0eh/Y0Iq3Z8huxlJL/C3NpvkRofovoVW7EJDiQD521CriyyvkRvYxdlbZRpsn2HPWfFyWvI5Ej2MJrY1VumrGxSSNPbO2CIuactKW2dwMyZ95osTjya9xfZVTmgou7umN3S++aWnMNlAYgyoNY0Vdb5M83b5Ar25LzDAlGMM7uiefEpxXumg+ELL9rLo5YndWxxtpGfI6VmQIl3qjWDRBs3RzPhK9FnmgzXIulUgIMBWByVoKYUbhRNyhZUSUNQWMaFZEColtN2itFVI0EIq11AXCEqVlEVV2obGbK6Jp1UoZXRLK6VphpMb06yKo1gkTLpXsuEsoWMkjV21QFHMyrJ2l9HFM6WKCJWWWJlY8GjAZyXJB/WivFP0yKbCmpjBndVPxJKw9QdUXrrEkZ3NjkYvlG6na4o8ndZ0kko2hUyhB4kcsjs1dHF4RlPtK0TrHVYh94ZVVS5OyhLxosr7jbf+rQ4nXQbdVa3HWlu+6+fOrFe07skjVd/JEHvHD7jNVf1cT76pzh1WN1nrQf+5PMLQWhARnGh8chtZXAzn0Td9wAN1mLGtL3jiP0KZV7oZJKx5Y8mvHK0NLgyI6JPTs4Mo5t4IHVeOekVoLArlgAkLBdpLkufHJfRHsWH7X2EPDxsdD5jZacDWxkz248GfpN2TBjfCUBSP6JqG+E+i3SMKFrmrgEXkGqiaC46gYqKsfSXjaJQAdK4vU+5Vb6aUJBygVIsKiE4D1rkQx6HhWMQaOTL8yta5CuKsa5Gg2X97Cm27cEMFKV2p2zDReFcg8y5dqjtmeyqi/VWEKotVjmSaVb3ipXErmBEi5elQaVMhLQ6ZGFBg1VuVeBi4AbaPhwTtlRJLJk68iI+cpk+QFGa5LQY3pQarXNMeHxDmeHyVuKE5NP5KS2V144B1T26w+u0eJhIEeIat6GVlnFtmmE0keV6xyyN4UbG4J3KEp56jw0Azy+/JPsMp0LcjOe9qu2pshwb5naf5C6OOzsmauQm1wx7xPwjmf0S7tN2XNWj4HDTxSeIAK1tNhc3VkdHEOPqBoFXWonoRB01HyVI41ExzzSkfBwyDHJNGbFGdpMAfRqZyAGvJLY4dCP5sgmO0Wi7EKqoVIrQrLlyFJRo5stNdWsqAoMq2mUNQWGB4VLyFR3q8c9LqdZe1gK9/CjghQ9WsrELqOs59sQuFJEtuUXTLXBdbOqxSWqTWpjUohRFBpTJ2dQJC6Ef+CESoOtxzTC0ByuXrqQlciCzwKJXi5MOcuXLlwDqamVy5FhRzVy5cgcMcN+A/wCTf/19gmPA+S5coz7LQ6F4PiX17s04m1pSZ8PHXiVy5IJk6MzfsDalfKA3UDQRpJ00RfYqkCajiAXA6EgSNeBXLk0ejp9GpKqcvVy4gYft6PCPM/QLBLlyMSq6KrlDrlycVkl6uXLjisqK8XLjiYXFcuXAPQjLUrlyAUW1io0yuXII4squKFLiuXJkBnkrxcuTCn//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3.bp.blogspot.com/-DpqkNw5Ighs/TZPNoEiAaHI/AAAAAAAAAIY/xYFm88ZO5m8/s1600/JesusEnLaCru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3356992"/>
            <a:ext cx="2364599" cy="2968554"/>
          </a:xfrm>
          <a:prstGeom prst="rect">
            <a:avLst/>
          </a:prstGeom>
          <a:noFill/>
          <a:extLst>
            <a:ext uri="{909E8E84-426E-40DD-AFC4-6F175D3DCCD1}">
              <a14:hiddenFill xmlns:a14="http://schemas.microsoft.com/office/drawing/2010/main">
                <a:solidFill>
                  <a:srgbClr val="FFFFFF"/>
                </a:solidFill>
              </a14:hiddenFill>
            </a:ext>
          </a:extLst>
        </p:spPr>
      </p:pic>
      <p:sp>
        <p:nvSpPr>
          <p:cNvPr id="5" name="4 Flecha derecha"/>
          <p:cNvSpPr/>
          <p:nvPr/>
        </p:nvSpPr>
        <p:spPr>
          <a:xfrm>
            <a:off x="3275856" y="5589240"/>
            <a:ext cx="295232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7" name="Picture 2" descr="http://t0.gstatic.com/images?q=tbn:ANd9GcSy44Zr17-sHW2Hp_HCVDihYIlwdokSFE6D9VUlQya1PkqU79g0F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9365" y="3356993"/>
            <a:ext cx="2304256" cy="21814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1164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fltVal val="0"/>
                                          </p:val>
                                        </p:tav>
                                        <p:tav tm="100000">
                                          <p:val>
                                            <p:strVal val="#ppt_w"/>
                                          </p:val>
                                        </p:tav>
                                      </p:tavLst>
                                    </p:anim>
                                    <p:anim calcmode="lin" valueType="num">
                                      <p:cBhvr>
                                        <p:cTn id="14" dur="1000" fill="hold"/>
                                        <p:tgtEl>
                                          <p:spTgt spid="7"/>
                                        </p:tgtEl>
                                        <p:attrNameLst>
                                          <p:attrName>ppt_h</p:attrName>
                                        </p:attrNameLst>
                                      </p:cBhvr>
                                      <p:tavLst>
                                        <p:tav tm="0">
                                          <p:val>
                                            <p:fltVal val="0"/>
                                          </p:val>
                                        </p:tav>
                                        <p:tav tm="100000">
                                          <p:val>
                                            <p:strVal val="#ppt_h"/>
                                          </p:val>
                                        </p:tav>
                                      </p:tavLst>
                                    </p:anim>
                                    <p:anim calcmode="lin" valueType="num">
                                      <p:cBhvr>
                                        <p:cTn id="15" dur="1000" fill="hold"/>
                                        <p:tgtEl>
                                          <p:spTgt spid="7"/>
                                        </p:tgtEl>
                                        <p:attrNameLst>
                                          <p:attrName>style.rotation</p:attrName>
                                        </p:attrNameLst>
                                      </p:cBhvr>
                                      <p:tavLst>
                                        <p:tav tm="0">
                                          <p:val>
                                            <p:fltVal val="90"/>
                                          </p:val>
                                        </p:tav>
                                        <p:tav tm="100000">
                                          <p:val>
                                            <p:fltVal val="0"/>
                                          </p:val>
                                        </p:tav>
                                      </p:tavLst>
                                    </p:anim>
                                    <p:animEffect transition="in" filter="fade">
                                      <p:cBhvr>
                                        <p:cTn id="16" dur="1000"/>
                                        <p:tgtEl>
                                          <p:spTgt spid="7"/>
                                        </p:tgtEl>
                                      </p:cBhvr>
                                    </p:animEffect>
                                  </p:childTnLst>
                                </p:cTn>
                              </p:par>
                              <p:par>
                                <p:cTn id="17" presetID="31" presetClass="entr" presetSubtype="0" fill="hold" nodeType="withEffect">
                                  <p:stCondLst>
                                    <p:cond delay="0"/>
                                  </p:stCondLst>
                                  <p:childTnLst>
                                    <p:set>
                                      <p:cBhvr>
                                        <p:cTn id="18" dur="1" fill="hold">
                                          <p:stCondLst>
                                            <p:cond delay="0"/>
                                          </p:stCondLst>
                                        </p:cTn>
                                        <p:tgtEl>
                                          <p:spTgt spid="3076"/>
                                        </p:tgtEl>
                                        <p:attrNameLst>
                                          <p:attrName>style.visibility</p:attrName>
                                        </p:attrNameLst>
                                      </p:cBhvr>
                                      <p:to>
                                        <p:strVal val="visible"/>
                                      </p:to>
                                    </p:set>
                                    <p:anim calcmode="lin" valueType="num">
                                      <p:cBhvr>
                                        <p:cTn id="19" dur="1000" fill="hold"/>
                                        <p:tgtEl>
                                          <p:spTgt spid="3076"/>
                                        </p:tgtEl>
                                        <p:attrNameLst>
                                          <p:attrName>ppt_w</p:attrName>
                                        </p:attrNameLst>
                                      </p:cBhvr>
                                      <p:tavLst>
                                        <p:tav tm="0">
                                          <p:val>
                                            <p:fltVal val="0"/>
                                          </p:val>
                                        </p:tav>
                                        <p:tav tm="100000">
                                          <p:val>
                                            <p:strVal val="#ppt_w"/>
                                          </p:val>
                                        </p:tav>
                                      </p:tavLst>
                                    </p:anim>
                                    <p:anim calcmode="lin" valueType="num">
                                      <p:cBhvr>
                                        <p:cTn id="20" dur="1000" fill="hold"/>
                                        <p:tgtEl>
                                          <p:spTgt spid="3076"/>
                                        </p:tgtEl>
                                        <p:attrNameLst>
                                          <p:attrName>ppt_h</p:attrName>
                                        </p:attrNameLst>
                                      </p:cBhvr>
                                      <p:tavLst>
                                        <p:tav tm="0">
                                          <p:val>
                                            <p:fltVal val="0"/>
                                          </p:val>
                                        </p:tav>
                                        <p:tav tm="100000">
                                          <p:val>
                                            <p:strVal val="#ppt_h"/>
                                          </p:val>
                                        </p:tav>
                                      </p:tavLst>
                                    </p:anim>
                                    <p:anim calcmode="lin" valueType="num">
                                      <p:cBhvr>
                                        <p:cTn id="21" dur="1000" fill="hold"/>
                                        <p:tgtEl>
                                          <p:spTgt spid="3076"/>
                                        </p:tgtEl>
                                        <p:attrNameLst>
                                          <p:attrName>style.rotation</p:attrName>
                                        </p:attrNameLst>
                                      </p:cBhvr>
                                      <p:tavLst>
                                        <p:tav tm="0">
                                          <p:val>
                                            <p:fltVal val="90"/>
                                          </p:val>
                                        </p:tav>
                                        <p:tav tm="100000">
                                          <p:val>
                                            <p:fltVal val="0"/>
                                          </p:val>
                                        </p:tav>
                                      </p:tavLst>
                                    </p:anim>
                                    <p:animEffect transition="in" filter="fade">
                                      <p:cBhvr>
                                        <p:cTn id="22" dur="1000"/>
                                        <p:tgtEl>
                                          <p:spTgt spid="3076"/>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160240"/>
          </a:xfrm>
          <a:blipFill>
            <a:blip r:embed="rId2"/>
            <a:tile tx="0" ty="0" sx="100000" sy="100000" flip="none" algn="tl"/>
          </a:blipFill>
        </p:spPr>
        <p:txBody>
          <a:bodyPr>
            <a:normAutofit fontScale="92500" lnSpcReduction="10000"/>
          </a:bodyPr>
          <a:lstStyle/>
          <a:p>
            <a:pPr marL="0" indent="0" algn="ctr" fontAlgn="base">
              <a:buNone/>
            </a:pPr>
            <a:r>
              <a:rPr lang="es-CO" dirty="0"/>
              <a:t>La ley y el Evangelio después de la cruz. Según han observado numerosos cristianos, la Biblia indica que, si bien la muerte de Cristo abolió la ley ceremonial, no hizo sino confirmar la perdurable validez de la </a:t>
            </a:r>
            <a:r>
              <a:rPr lang="es-CO" dirty="0" smtClean="0"/>
              <a:t>Ley </a:t>
            </a:r>
            <a:r>
              <a:rPr lang="es-CO" dirty="0"/>
              <a:t>moral</a:t>
            </a:r>
            <a:r>
              <a:rPr lang="es-CO" dirty="0" smtClean="0"/>
              <a:t>.</a:t>
            </a:r>
            <a:endParaRPr lang="es-CO" dirty="0"/>
          </a:p>
        </p:txBody>
      </p:sp>
      <p:pic>
        <p:nvPicPr>
          <p:cNvPr id="5122" name="Picture 2" descr="http://2.bp.blogspot.com/_bJnGF_WmPSU/R2BNBPw7EDI/AAAAAAAABfs/pOY25xUm2Ao/s320/decalogu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3242794"/>
            <a:ext cx="2562225" cy="325564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2.bp.blogspot.com/-awvovgjor_s/TbTjr2pciuI/AAAAAAAAAhQ/t_pnaUGtF0E/s1600/la+dos+leyes+moral+y+ceremonial+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4784" y="3263991"/>
            <a:ext cx="2915816" cy="3255641"/>
          </a:xfrm>
          <a:prstGeom prst="rect">
            <a:avLst/>
          </a:prstGeom>
          <a:noFill/>
          <a:extLst>
            <a:ext uri="{909E8E84-426E-40DD-AFC4-6F175D3DCCD1}">
              <a14:hiddenFill xmlns:a14="http://schemas.microsoft.com/office/drawing/2010/main">
                <a:solidFill>
                  <a:srgbClr val="FFFFFF"/>
                </a:solidFill>
              </a14:hiddenFill>
            </a:ext>
          </a:extLst>
        </p:spPr>
      </p:pic>
      <p:sp>
        <p:nvSpPr>
          <p:cNvPr id="5" name="4 Flecha derecha"/>
          <p:cNvSpPr/>
          <p:nvPr/>
        </p:nvSpPr>
        <p:spPr>
          <a:xfrm>
            <a:off x="3923928" y="4149080"/>
            <a:ext cx="2592288" cy="2016224"/>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smtClean="0"/>
              <a:t>La ley ceremonial fue clavada en la cruz.</a:t>
            </a:r>
            <a:endParaRPr lang="es-CO" b="1" dirty="0"/>
          </a:p>
        </p:txBody>
      </p:sp>
    </p:spTree>
    <p:extLst>
      <p:ext uri="{BB962C8B-B14F-4D97-AF65-F5344CB8AC3E}">
        <p14:creationId xmlns:p14="http://schemas.microsoft.com/office/powerpoint/2010/main" val="1243924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Effect transition="in" filter="circle(in)">
                                      <p:cBhvr>
                                        <p:cTn id="10" dur="2000"/>
                                        <p:tgtEl>
                                          <p:spTgt spid="5122"/>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1"/>
            <a:ext cx="8229600" cy="2664296"/>
          </a:xfrm>
        </p:spPr>
        <p:txBody>
          <a:bodyPr>
            <a:normAutofit fontScale="92500" lnSpcReduction="20000"/>
          </a:bodyPr>
          <a:lstStyle/>
          <a:p>
            <a:pPr marL="0" indent="0" algn="ctr" fontAlgn="base">
              <a:buNone/>
            </a:pPr>
            <a:r>
              <a:rPr lang="es-CO" sz="3600" b="1" dirty="0" smtClean="0"/>
              <a:t>Nótese dos evidencias:</a:t>
            </a:r>
            <a:endParaRPr lang="es-CO" sz="3600" dirty="0"/>
          </a:p>
          <a:p>
            <a:pPr marL="0" indent="0" algn="ctr" fontAlgn="base">
              <a:buNone/>
            </a:pPr>
            <a:r>
              <a:rPr lang="es-CO" sz="3400" b="1" u="sng" dirty="0" smtClean="0"/>
              <a:t>1.  La </a:t>
            </a:r>
            <a:r>
              <a:rPr lang="es-CO" sz="3400" b="1" u="sng" dirty="0"/>
              <a:t>ley </a:t>
            </a:r>
            <a:r>
              <a:rPr lang="es-CO" sz="3400" b="1" u="sng" dirty="0" smtClean="0"/>
              <a:t>ceremonial</a:t>
            </a:r>
            <a:r>
              <a:rPr lang="es-CO" u="sng" dirty="0" smtClean="0"/>
              <a:t>.</a:t>
            </a:r>
          </a:p>
          <a:p>
            <a:pPr marL="0" indent="0" algn="ctr" fontAlgn="base">
              <a:buNone/>
            </a:pPr>
            <a:r>
              <a:rPr lang="es-CO" dirty="0" smtClean="0"/>
              <a:t>Cuando </a:t>
            </a:r>
            <a:r>
              <a:rPr lang="es-CO" dirty="0"/>
              <a:t>Cristo murió, cumplió el simbolismo profético del sistema de sacrificios. El tipo se encontró con el antitipo, y la ley ceremonial llegó a su fin. </a:t>
            </a:r>
            <a:endParaRPr lang="es-CO" dirty="0" smtClean="0"/>
          </a:p>
        </p:txBody>
      </p:sp>
      <p:sp>
        <p:nvSpPr>
          <p:cNvPr id="2" name="1 Rectángulo"/>
          <p:cNvSpPr/>
          <p:nvPr/>
        </p:nvSpPr>
        <p:spPr>
          <a:xfrm>
            <a:off x="251520" y="3458367"/>
            <a:ext cx="4572000" cy="3416320"/>
          </a:xfrm>
          <a:prstGeom prst="rect">
            <a:avLst/>
          </a:prstGeom>
        </p:spPr>
        <p:txBody>
          <a:bodyPr>
            <a:spAutoFit/>
          </a:bodyPr>
          <a:lstStyle/>
          <a:p>
            <a:pPr algn="ctr" fontAlgn="base"/>
            <a:r>
              <a:rPr lang="es-CO" sz="2400" dirty="0"/>
              <a:t>Siglos antes, Daniel había predicho que la muerte del Mesías haría “</a:t>
            </a:r>
            <a:r>
              <a:rPr lang="es-CO" sz="2400" b="1" dirty="0">
                <a:latin typeface="Agency FB" pitchFamily="34" charset="0"/>
              </a:rPr>
              <a:t>cesar el sacrificio y la ofrenda</a:t>
            </a:r>
            <a:r>
              <a:rPr lang="es-CO" sz="2400" dirty="0"/>
              <a:t>” </a:t>
            </a:r>
            <a:r>
              <a:rPr lang="es-CO" sz="2400" dirty="0">
                <a:solidFill>
                  <a:srgbClr val="FF0000"/>
                </a:solidFill>
              </a:rPr>
              <a:t>(Dan.9:27)</a:t>
            </a:r>
            <a:r>
              <a:rPr lang="es-CO" sz="2400" dirty="0"/>
              <a:t>. Cuando Jesús murió, el velo del templo fue rasgado sobrenaturalmente de arriba abajo </a:t>
            </a:r>
            <a:r>
              <a:rPr lang="es-CO" sz="2400" dirty="0">
                <a:solidFill>
                  <a:srgbClr val="FF0000"/>
                </a:solidFill>
              </a:rPr>
              <a:t>(Mat.27:51)</a:t>
            </a:r>
            <a:r>
              <a:rPr lang="es-CO" sz="2400" dirty="0"/>
              <a:t>, indicando así el fin del significado espiritual de los servicios del templo.</a:t>
            </a:r>
          </a:p>
        </p:txBody>
      </p:sp>
      <p:pic>
        <p:nvPicPr>
          <p:cNvPr id="6146" name="Picture 2" descr="http://www.12apostoles.com/jesusviveenlacasadeallado/wp-content/uploads/2012/04/Jesus-muere-centurion-velo-temp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996953"/>
            <a:ext cx="4139952" cy="266429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004048" y="5657671"/>
            <a:ext cx="4139952" cy="1200329"/>
          </a:xfrm>
          <a:prstGeom prst="rect">
            <a:avLst/>
          </a:prstGeom>
        </p:spPr>
        <p:txBody>
          <a:bodyPr wrap="square">
            <a:spAutoFit/>
          </a:bodyPr>
          <a:lstStyle/>
          <a:p>
            <a:pPr algn="ctr" fontAlgn="base"/>
            <a:r>
              <a:rPr lang="es-CO" b="1" dirty="0">
                <a:solidFill>
                  <a:srgbClr val="FF0000"/>
                </a:solidFill>
              </a:rPr>
              <a:t>Lo profetizado por Daniel se cumplió aproximadamente 570 años después, cuando se </a:t>
            </a:r>
            <a:r>
              <a:rPr lang="es-CO" b="1" dirty="0" smtClean="0">
                <a:solidFill>
                  <a:srgbClr val="FF0000"/>
                </a:solidFill>
              </a:rPr>
              <a:t>rasgó </a:t>
            </a:r>
            <a:r>
              <a:rPr lang="es-CO" b="1" dirty="0">
                <a:solidFill>
                  <a:srgbClr val="FF0000"/>
                </a:solidFill>
              </a:rPr>
              <a:t>el velo que daba </a:t>
            </a:r>
            <a:r>
              <a:rPr lang="es-CO" b="1" dirty="0" smtClean="0">
                <a:solidFill>
                  <a:srgbClr val="FF0000"/>
                </a:solidFill>
              </a:rPr>
              <a:t>aseso al Santuario. </a:t>
            </a:r>
            <a:endParaRPr lang="es-CO" b="1" dirty="0">
              <a:solidFill>
                <a:srgbClr val="FF0000"/>
              </a:solidFill>
            </a:endParaRPr>
          </a:p>
        </p:txBody>
      </p:sp>
    </p:spTree>
    <p:extLst>
      <p:ext uri="{BB962C8B-B14F-4D97-AF65-F5344CB8AC3E}">
        <p14:creationId xmlns:p14="http://schemas.microsoft.com/office/powerpoint/2010/main" val="49996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580">
                                          <p:stCondLst>
                                            <p:cond delay="0"/>
                                          </p:stCondLst>
                                        </p:cTn>
                                        <p:tgtEl>
                                          <p:spTgt spid="2"/>
                                        </p:tgtEl>
                                      </p:cBhvr>
                                    </p:animEffect>
                                    <p:anim calcmode="lin" valueType="num">
                                      <p:cBhvr>
                                        <p:cTn id="1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3" dur="26">
                                          <p:stCondLst>
                                            <p:cond delay="650"/>
                                          </p:stCondLst>
                                        </p:cTn>
                                        <p:tgtEl>
                                          <p:spTgt spid="2"/>
                                        </p:tgtEl>
                                      </p:cBhvr>
                                      <p:to x="100000" y="60000"/>
                                    </p:animScale>
                                    <p:animScale>
                                      <p:cBhvr>
                                        <p:cTn id="24" dur="166" decel="50000">
                                          <p:stCondLst>
                                            <p:cond delay="676"/>
                                          </p:stCondLst>
                                        </p:cTn>
                                        <p:tgtEl>
                                          <p:spTgt spid="2"/>
                                        </p:tgtEl>
                                      </p:cBhvr>
                                      <p:to x="100000" y="100000"/>
                                    </p:animScale>
                                    <p:animScale>
                                      <p:cBhvr>
                                        <p:cTn id="25" dur="26">
                                          <p:stCondLst>
                                            <p:cond delay="1312"/>
                                          </p:stCondLst>
                                        </p:cTn>
                                        <p:tgtEl>
                                          <p:spTgt spid="2"/>
                                        </p:tgtEl>
                                      </p:cBhvr>
                                      <p:to x="100000" y="80000"/>
                                    </p:animScale>
                                    <p:animScale>
                                      <p:cBhvr>
                                        <p:cTn id="26" dur="166" decel="50000">
                                          <p:stCondLst>
                                            <p:cond delay="1338"/>
                                          </p:stCondLst>
                                        </p:cTn>
                                        <p:tgtEl>
                                          <p:spTgt spid="2"/>
                                        </p:tgtEl>
                                      </p:cBhvr>
                                      <p:to x="100000" y="100000"/>
                                    </p:animScale>
                                    <p:animScale>
                                      <p:cBhvr>
                                        <p:cTn id="27" dur="26">
                                          <p:stCondLst>
                                            <p:cond delay="1642"/>
                                          </p:stCondLst>
                                        </p:cTn>
                                        <p:tgtEl>
                                          <p:spTgt spid="2"/>
                                        </p:tgtEl>
                                      </p:cBhvr>
                                      <p:to x="100000" y="90000"/>
                                    </p:animScale>
                                    <p:animScale>
                                      <p:cBhvr>
                                        <p:cTn id="28" dur="166" decel="50000">
                                          <p:stCondLst>
                                            <p:cond delay="1668"/>
                                          </p:stCondLst>
                                        </p:cTn>
                                        <p:tgtEl>
                                          <p:spTgt spid="2"/>
                                        </p:tgtEl>
                                      </p:cBhvr>
                                      <p:to x="100000" y="100000"/>
                                    </p:animScale>
                                    <p:animScale>
                                      <p:cBhvr>
                                        <p:cTn id="29" dur="26">
                                          <p:stCondLst>
                                            <p:cond delay="1808"/>
                                          </p:stCondLst>
                                        </p:cTn>
                                        <p:tgtEl>
                                          <p:spTgt spid="2"/>
                                        </p:tgtEl>
                                      </p:cBhvr>
                                      <p:to x="100000" y="95000"/>
                                    </p:animScale>
                                    <p:animScale>
                                      <p:cBhvr>
                                        <p:cTn id="30" dur="166" decel="50000">
                                          <p:stCondLst>
                                            <p:cond delay="1834"/>
                                          </p:stCondLst>
                                        </p:cTn>
                                        <p:tgtEl>
                                          <p:spTgt spid="2"/>
                                        </p:tgtEl>
                                      </p:cBhvr>
                                      <p:to x="100000" y="100000"/>
                                    </p:animScale>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6146"/>
                                        </p:tgtEl>
                                        <p:attrNameLst>
                                          <p:attrName>style.visibility</p:attrName>
                                        </p:attrNameLst>
                                      </p:cBhvr>
                                      <p:to>
                                        <p:strVal val="visible"/>
                                      </p:to>
                                    </p:set>
                                    <p:animEffect transition="in" filter="randombar(horizontal)">
                                      <p:cBhvr>
                                        <p:cTn id="35" dur="500"/>
                                        <p:tgtEl>
                                          <p:spTgt spid="6146"/>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circle(in)">
                                      <p:cBhvr>
                                        <p:cTn id="4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a:tile tx="0" ty="0" sx="100000" sy="100000" flip="none" algn="tl"/>
          </a:blipFill>
        </p:spPr>
        <p:txBody>
          <a:bodyPr>
            <a:normAutofit fontScale="92500"/>
          </a:bodyPr>
          <a:lstStyle/>
          <a:p>
            <a:pPr marL="0" indent="0" algn="ctr" fontAlgn="base">
              <a:buNone/>
            </a:pPr>
            <a:endParaRPr lang="es-CO" dirty="0" smtClean="0"/>
          </a:p>
          <a:p>
            <a:pPr marL="0" indent="0" algn="ctr" fontAlgn="base">
              <a:buNone/>
            </a:pPr>
            <a:r>
              <a:rPr lang="es-CO" dirty="0" smtClean="0"/>
              <a:t>Si </a:t>
            </a:r>
            <a:r>
              <a:rPr lang="es-CO" dirty="0"/>
              <a:t>bien es cierto que la ley ceremonial cumplía un papel vital </a:t>
            </a:r>
            <a:r>
              <a:rPr lang="es-CO" b="1" u="sng" dirty="0">
                <a:latin typeface="Agency FB" pitchFamily="34" charset="0"/>
              </a:rPr>
              <a:t>ANTES</a:t>
            </a:r>
            <a:r>
              <a:rPr lang="es-CO" dirty="0"/>
              <a:t> de la muerte de Cristo, en muchas maneras era deficiente, sólo “</a:t>
            </a:r>
            <a:r>
              <a:rPr lang="es-CO" b="1" dirty="0">
                <a:latin typeface="Agency FB" pitchFamily="34" charset="0"/>
              </a:rPr>
              <a:t>teniendo la sombra de los bienes venideros</a:t>
            </a:r>
            <a:r>
              <a:rPr lang="es-CO" dirty="0" smtClean="0"/>
              <a:t>”, según lo dice Pablo en </a:t>
            </a:r>
            <a:r>
              <a:rPr lang="es-CO" dirty="0">
                <a:solidFill>
                  <a:srgbClr val="FF0000"/>
                </a:solidFill>
              </a:rPr>
              <a:t>(Heb.10:1)</a:t>
            </a:r>
            <a:r>
              <a:rPr lang="es-CO" dirty="0"/>
              <a:t>. </a:t>
            </a:r>
            <a:endParaRPr lang="es-CO" dirty="0" smtClean="0"/>
          </a:p>
          <a:p>
            <a:pPr marL="0" indent="0" algn="ctr" fontAlgn="base">
              <a:buNone/>
            </a:pPr>
            <a:endParaRPr lang="es-CO" dirty="0"/>
          </a:p>
          <a:p>
            <a:pPr marL="0" indent="0" algn="ctr" fontAlgn="base">
              <a:buNone/>
            </a:pPr>
            <a:r>
              <a:rPr lang="es-CO" dirty="0" smtClean="0"/>
              <a:t>La ley ceremonial cumplía </a:t>
            </a:r>
            <a:r>
              <a:rPr lang="es-CO" dirty="0"/>
              <a:t>un propósito momentáneo, habiéndole sido impuesta al pueblo de Dios “</a:t>
            </a:r>
            <a:r>
              <a:rPr lang="es-CO" b="1" dirty="0">
                <a:latin typeface="Agency FB" pitchFamily="34" charset="0"/>
              </a:rPr>
              <a:t>hasta el tiempo de reformar las cosas</a:t>
            </a:r>
            <a:r>
              <a:rPr lang="es-CO" dirty="0"/>
              <a:t>” </a:t>
            </a:r>
            <a:r>
              <a:rPr lang="es-CO" dirty="0">
                <a:solidFill>
                  <a:srgbClr val="FF0000"/>
                </a:solidFill>
              </a:rPr>
              <a:t>(Heb.9:10; Gál.3:19)</a:t>
            </a:r>
            <a:r>
              <a:rPr lang="es-CO" dirty="0"/>
              <a:t>, es decir, hasta el momento en que Cristo muriera como el verdadero Cordero de Dios</a:t>
            </a:r>
            <a:r>
              <a:rPr lang="es-CO" dirty="0" smtClean="0"/>
              <a:t>. </a:t>
            </a:r>
            <a:endParaRPr lang="es-CO" dirty="0"/>
          </a:p>
          <a:p>
            <a:endParaRPr lang="es-CO" dirty="0"/>
          </a:p>
        </p:txBody>
      </p:sp>
    </p:spTree>
    <p:extLst>
      <p:ext uri="{BB962C8B-B14F-4D97-AF65-F5344CB8AC3E}">
        <p14:creationId xmlns:p14="http://schemas.microsoft.com/office/powerpoint/2010/main" val="150233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wheel(1)">
                                      <p:cBhvr>
                                        <p:cTn id="17"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5">
              <a:lumMod val="20000"/>
              <a:lumOff val="80000"/>
            </a:schemeClr>
          </a:solidFill>
        </p:spPr>
        <p:txBody>
          <a:bodyPr>
            <a:normAutofit fontScale="85000" lnSpcReduction="20000"/>
          </a:bodyPr>
          <a:lstStyle/>
          <a:p>
            <a:pPr marL="0" indent="0" algn="ctr" fontAlgn="base">
              <a:buNone/>
            </a:pPr>
            <a:r>
              <a:rPr lang="es-CO" dirty="0" smtClean="0"/>
              <a:t>Con la </a:t>
            </a:r>
            <a:r>
              <a:rPr lang="es-CO" dirty="0"/>
              <a:t>muerte de Cristo, la jurisdicción de la ley ceremonial llegó a su fin. El sacrificio expiatorio del Salvador proveyó el perdón de todos los pecados. Este acto </a:t>
            </a:r>
            <a:r>
              <a:rPr lang="es-CO" dirty="0" smtClean="0"/>
              <a:t>«</a:t>
            </a:r>
            <a:r>
              <a:rPr lang="es-CO" b="1" dirty="0" smtClean="0">
                <a:latin typeface="Agency FB" pitchFamily="34" charset="0"/>
              </a:rPr>
              <a:t>anuló </a:t>
            </a:r>
            <a:r>
              <a:rPr lang="es-CO" b="1" dirty="0">
                <a:latin typeface="Agency FB" pitchFamily="34" charset="0"/>
              </a:rPr>
              <a:t>el acta de los decretos que había contra nosotros, que nos era contraria, quitándola de en medio y clavándola en la </a:t>
            </a:r>
            <a:r>
              <a:rPr lang="es-CO" b="1" dirty="0" smtClean="0">
                <a:latin typeface="Agency FB" pitchFamily="34" charset="0"/>
              </a:rPr>
              <a:t>cruz</a:t>
            </a:r>
            <a:r>
              <a:rPr lang="es-CO" dirty="0" smtClean="0"/>
              <a:t>» </a:t>
            </a:r>
            <a:r>
              <a:rPr lang="es-CO" dirty="0" smtClean="0">
                <a:solidFill>
                  <a:srgbClr val="FF0000"/>
                </a:solidFill>
              </a:rPr>
              <a:t>(lea Col.2:14</a:t>
            </a:r>
            <a:r>
              <a:rPr lang="es-CO" dirty="0">
                <a:solidFill>
                  <a:srgbClr val="FF0000"/>
                </a:solidFill>
              </a:rPr>
              <a:t>; Deut.31:26)</a:t>
            </a:r>
            <a:r>
              <a:rPr lang="es-CO" dirty="0"/>
              <a:t>. Desde entonces, ya no fue necesario realizar las elaboradas ceremonias que de todos modos no eran capaces de quitar los pecados ni de purificar la conciencia </a:t>
            </a:r>
            <a:r>
              <a:rPr lang="es-CO" dirty="0">
                <a:solidFill>
                  <a:srgbClr val="FF0000"/>
                </a:solidFill>
              </a:rPr>
              <a:t>(Heb.10:4; 9:9,14). </a:t>
            </a:r>
            <a:endParaRPr lang="es-CO" dirty="0" smtClean="0">
              <a:solidFill>
                <a:srgbClr val="FF0000"/>
              </a:solidFill>
            </a:endParaRPr>
          </a:p>
          <a:p>
            <a:pPr fontAlgn="base"/>
            <a:endParaRPr lang="es-CO" dirty="0"/>
          </a:p>
          <a:p>
            <a:pPr marL="0" indent="0" algn="ctr" fontAlgn="base">
              <a:buNone/>
            </a:pPr>
            <a:r>
              <a:rPr lang="es-CO" dirty="0" smtClean="0"/>
              <a:t>No </a:t>
            </a:r>
            <a:r>
              <a:rPr lang="es-CO" dirty="0"/>
              <a:t>más preocupación acerca de las leyes ceremoniales, con sus complejos requerimientos relativos a las ofrendas de bebidas y alimentos, las celebraciones de diversos festivales </a:t>
            </a:r>
            <a:r>
              <a:rPr lang="es-CO" dirty="0" smtClean="0"/>
              <a:t>(</a:t>
            </a:r>
            <a:r>
              <a:rPr lang="es-CO" u="sng" dirty="0" smtClean="0"/>
              <a:t>como la </a:t>
            </a:r>
            <a:r>
              <a:rPr lang="es-CO" u="sng" dirty="0"/>
              <a:t>Pascua, el Pentecostés, </a:t>
            </a:r>
            <a:r>
              <a:rPr lang="es-CO" u="sng" dirty="0" smtClean="0"/>
              <a:t>etc</a:t>
            </a:r>
            <a:r>
              <a:rPr lang="es-CO" dirty="0" smtClean="0"/>
              <a:t>, </a:t>
            </a:r>
            <a:r>
              <a:rPr lang="es-CO" u="sng" dirty="0"/>
              <a:t>las nuevas lunas o los sábados ceremoniales</a:t>
            </a:r>
            <a:r>
              <a:rPr lang="es-CO" dirty="0"/>
              <a:t> </a:t>
            </a:r>
            <a:r>
              <a:rPr lang="es-CO" dirty="0">
                <a:solidFill>
                  <a:srgbClr val="FF0000"/>
                </a:solidFill>
              </a:rPr>
              <a:t>(Col.2:16; Heb.9:10)</a:t>
            </a:r>
            <a:r>
              <a:rPr lang="es-CO" dirty="0"/>
              <a:t>, “</a:t>
            </a:r>
            <a:r>
              <a:rPr lang="es-CO" b="1" dirty="0">
                <a:latin typeface="Agency FB" pitchFamily="34" charset="0"/>
              </a:rPr>
              <a:t>todo lo cual es sombra de lo que ha de venir</a:t>
            </a:r>
            <a:r>
              <a:rPr lang="es-CO" dirty="0"/>
              <a:t>” </a:t>
            </a:r>
            <a:r>
              <a:rPr lang="es-CO" dirty="0">
                <a:solidFill>
                  <a:srgbClr val="FF0000"/>
                </a:solidFill>
              </a:rPr>
              <a:t>(Col.2:17</a:t>
            </a:r>
            <a:r>
              <a:rPr lang="es-CO" dirty="0" smtClean="0">
                <a:solidFill>
                  <a:srgbClr val="FF0000"/>
                </a:solidFill>
              </a:rPr>
              <a:t>).</a:t>
            </a:r>
            <a:r>
              <a:rPr lang="es-CO" dirty="0" smtClean="0"/>
              <a:t> Esas fiestas y ceremonias apuntaban a la muerte de Cristo, pero el sábado de la ley moral quedo vigente.</a:t>
            </a:r>
            <a:endParaRPr lang="es-CO" dirty="0"/>
          </a:p>
        </p:txBody>
      </p:sp>
      <p:pic>
        <p:nvPicPr>
          <p:cNvPr id="10242" name="Picture 2" descr="http://ultimostiempos.files.wordpress.com/2010/12/clip_image002_0014.jpg?w=5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6832" y="69928"/>
            <a:ext cx="2400300" cy="2628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4566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4546848" cy="5328592"/>
          </a:xfrm>
          <a:blipFill>
            <a:blip r:embed="rId2"/>
            <a:tile tx="0" ty="0" sx="100000" sy="100000" flip="none" algn="tl"/>
          </a:blipFill>
        </p:spPr>
        <p:txBody>
          <a:bodyPr>
            <a:normAutofit fontScale="92500" lnSpcReduction="10000"/>
          </a:bodyPr>
          <a:lstStyle/>
          <a:p>
            <a:pPr marL="0" indent="0" algn="ctr" fontAlgn="base">
              <a:buNone/>
            </a:pPr>
            <a:r>
              <a:rPr lang="es-CO" dirty="0"/>
              <a:t>Con la muerte de Jesús, los creyentes ya no tenían ninguna necesidad de poner su atención en las sombras, es decir, los reflejos de la realidad en Cristo. Ahora podrían acercarse al Salvador directamente, ya que la sustancia o el cuerpo “</a:t>
            </a:r>
            <a:r>
              <a:rPr lang="es-CO" b="1" dirty="0">
                <a:latin typeface="Agency FB" pitchFamily="34" charset="0"/>
              </a:rPr>
              <a:t>es de Cristo</a:t>
            </a:r>
            <a:r>
              <a:rPr lang="es-CO" dirty="0"/>
              <a:t>” </a:t>
            </a:r>
            <a:endParaRPr lang="es-CO" dirty="0" smtClean="0"/>
          </a:p>
          <a:p>
            <a:pPr marL="0" indent="0" algn="ctr" fontAlgn="base">
              <a:buNone/>
            </a:pPr>
            <a:r>
              <a:rPr lang="es-CO" dirty="0" smtClean="0">
                <a:solidFill>
                  <a:srgbClr val="FF0000"/>
                </a:solidFill>
              </a:rPr>
              <a:t>(</a:t>
            </a:r>
            <a:r>
              <a:rPr lang="es-CO" dirty="0">
                <a:solidFill>
                  <a:srgbClr val="FF0000"/>
                </a:solidFill>
              </a:rPr>
              <a:t>Col.2:17</a:t>
            </a:r>
            <a:r>
              <a:rPr lang="es-CO" dirty="0" smtClean="0">
                <a:solidFill>
                  <a:srgbClr val="FF0000"/>
                </a:solidFill>
              </a:rPr>
              <a:t>).</a:t>
            </a:r>
            <a:endParaRPr lang="es-CO" dirty="0">
              <a:solidFill>
                <a:srgbClr val="FF0000"/>
              </a:solidFill>
            </a:endParaRPr>
          </a:p>
        </p:txBody>
      </p:sp>
      <p:sp>
        <p:nvSpPr>
          <p:cNvPr id="2" name="AutoShape 2" descr="data:image/jpeg;base64,/9j/4AAQSkZJRgABAQAAAQABAAD/2wCEAAkGBxQTEhUUExQVFhUXGBwYGBcYGBoaHRocHBwYHRwcGBwYHCggGBolHBwXJDEhJSkrLi4uHB80ODMsNygtLisBCgoKDg0OGxAQGywmHyQvNC0sLCwsLCwsLCwsLCwsLCwsLCwsLCwsLCwsLCwsLCwsLCwsLCwsLCwsLCwsLCwsLP/AABEIAQsAvQMBIgACEQEDEQH/xAAbAAACAgMBAAAAAAAAAAAAAAAEBQMGAQIHAP/EAEYQAAECAwUDCQMICgICAwAAAAECEQADIQQFEjFBUWFxBhMiMoGRobHBQtHwByNSYnKy0uEUFiQzNFNzgqLxksIVQ2N0k//EABoBAAIDAQEAAAAAAAAAAAAAAAMEAQIFAAb/xAAsEQACAgEDAwQCAgEFAAAAAAAAAQIRAwQhMRJBURQiMmETcTPwgSORsdHx/9oADAMBAAIRAxEAPwCr267pcqWnAhIrm1cjrnAYVDm+x82n7XoYShML43cQsuTJWYzLtO6PFOcQiWQHi5UbXTNHOdhpDgrzpFeutfzvYYxfd7EfNooTUnYNO+KSi2zrLhZ+XUiyyUS8K1rBU4SwAdRIqaHPSMzPlGs8xJeUtCtFMDwdi/hHNRI8omlSgA+cT0oupz4OiSrxM1IUlbg7KeUaTbGlVTUxUOT0/mluT0VnC2/b2U74uBm0hiLVbC8rvcW2q7QKtEXNYEFZYDfDRJcmKlyvtxMzmh1Us43mvlFWctyK1X2uYSlFBtep90Qoly0OZpUotRI1O85wwsln5uSZ2HoJHArUS2ewGtIGuYoxlc5OMqdnqO0H4EDsKo0b2W3zpKhNkJVJIqwfpD6yVFliHd33zz5WsgJUVFSkjIYiTR9KwNeAlK6UwuosyUFsNM3EIZFpEqeClwklq7D56RCdkyjReEzIzjpA6FtWPFccUD7LayCEs4hnKWXEL7uu2YpIWFJAUKAg5PDWRdytpLbEmFJ54XVjePT5Wrr/AICZM2JufpEIsi9EnugWfKtAPRlk76e8QLrT4CvTzX/oZarUwAhnfCur8eyiENmstoJ6cth8b4fXyGKeA+4iC42m6BZYOK3/ALwcsvxubT9r0MJsDHth5ecorQlIaqxnwMATbqmIqQnjiT6mD4viAlyRSpBUoJBYqIHAkw2m8k52i0ni/wCGALvlK51HRNFA03ERfQqhYw1jhGSdi+bI4tUUOzXUtITOdJlklLg6sdG3GK5a5ZVPWDSr+7waL1Z/4BA2TCPvRVLBZplomlQRVJSFkUZzhD90Dn7WFx+8kmXilwkSUkJDdJ3jSYRiMxCWSGcbzoHjo9quazWlDHCleeJGEKfft7YBsnImTLLzZpmIFQhsA4qL1hVZo0PPTZL23Od3lbVFISwGHLCG+OMXSwzwqWkgg0FRt1gXlpcSC02zpBTkrCRhGTcM4xcFmwSgNMSq9sM4ZqS2FNRjlB7jWVFdtVxTJtqUQAyy4JOwAHLKLXIl0EbKlJQUrU7AsSNAdTsDtWJytqLrkrgSc0pcGbJyeRgCJjKAySHYHtzhVfHJIuVSQMJ9kae+Hs23kKSlEsqxe2ejLD/W1O4CD7NPxDSmqXI7CRWM1ZZp2zcenwzXQkU64+S4MwFYcIqQXqdAx+KRt8oN1oMpC0JCVJXgOEAOML1YCsXIrauWsKr2k88AlSQBUpq7lut5RKztz6mRLSxWNwXcQ2QukcHjy9gz04x5KMDpGlBwgi6pXOT5aTlixHgmvpDzltZidD6ukvNgs4QhCBoAO4Q0EDWdLwUvKM2Pk1pUqRGTGGjMYEXJMqED36Kp4D7kuJyIzf8AZw0s1cpc13JGuVAItgVyYrqXUTj1/q+ZH2h5GEGM7T3mHt9D5n+4eRhADDmH4icuTpdgljm0fZHkIIKWBaMWCSDLR9lPkInVK00gXq1dBHoJNWVmy/wiPtnzMJ5NpXZbSZmDFLmMFNpUF+yprDiyj9jB2TCPOB5QUohKRU+G/vg2Rp3YPHGUZLp55Lci7klWPEGJcpKEEdhwuH4xNMsYWlio7jQ6mvSBB00j1mokJJGVDn2ERtL6ILsAASwrTPbQRm2bvTEqvKmcvEmzyg4LGYs6AqfRgMu5o1ssgJSEpDAZQRbcWMlQYmrcRlGso1aNPAkoqjD1UpPI0+wfZUFgYMlpyrEFnbCIIRmIJIEjJlpUhSFhJTiZlMz0UKHOJZAo2WjM1BkBuiNchKncduo3xFIUOljPSSWxP25UYcXjNzYnHfsbWk1EZ+1rdIKXL0fOMybEpaglNSzcMq8KRBd8wT5oRJ6R1IyDb8hFjv60y7tsi5lDOUMKN6zl/aKnsMVxYZTe/AbPqoY47bsoXLa2S5UyXZpbKMr97M1dXs9mfhtgjkfIC1zJj9EAJHFVT4Ad8UOZMKiVKJJJck6k5mG/J3lCuzKyxSyXUnXik7fAxoZMb6KiYsMieTqmdfsgpBBTtgG57dLnSxMlKCknvB2KGh3QwBpGalWxoOV7oimaRHG82NBE2XXBlRiXlAejJ+z6JiFUS8oD0ZP2PRME0/yYpq+EcWvc/M/3D1hAYsF9J+Z/uEV5obxfEVlyXywX6pCkS1JSpOBLFNC5SCl3NXy3GHU+80igSSe4Dc+phRZrsVgQtSZTJSFgB+m6QAVPmoEimUGWZZMtSWfUbXzhBxg3aNfTdcou2LgQhAlDIl2z3mpg26pbTAWpXxp4RsJSQlC3YqoHAZ/Tvg+QhQUAoaPxgjbDY8UbDZM0DOlS8enzA2EDM1pkN/HKIJE3pqFH025D4eJucIckbnfwc+RgPDLNgV9WIqSVIFQxyzbMV3Qnwn88oerKnCgopCSSwNCN47i8QTm6DJoSQ3AE+kHjNrgpk08Mu8kRyMgCMol5xjGbTLLYtdYAnTHMOYZ/kW5k6zTrBJdPDGRtIG6K7yjvpCBRKVTGzIBwjbXXYIzeVr5tBUanIcYqEpWNZKqgOtfAVI7aDtgrSQom2X/5JbwnonTlKSVSCyFKYOFuCDtNCX4jZAnym37+kWnmwehJdNDQrPW7qDvj3JW+FWS6504UXMnKwk/SIQA3cong0UhZJ2119YpDd2FnSSRtGaRqTSNpG3ugoMNui9ZlmWJkpTEZirKGxQ1Edf5O34i1ysaKKFFoOaT6jYY4oYY8n77VZZ6ZofCejMA1Sd2rGsAz4lNWuQ2HK4unwdqWXjV4FmIm54kbaQuCrWpRCVyUj6z+6MpSTNSlVjp435Q9WT9j0TCeTJtT9OdIbYn/AFDW/iyJFfYz7Ewxp66mKappxVHIb+/cE/WEVxKktXE/Y0Wm9G5g4hiDijtrthDOnSDRMlQ3439Iaw/EUnyPblveZO6GBAYJ6SXdWAMAatl5RZ7MMTEe0IqPJcDGcIYEgZ8YuqUhIG0Hx/OF8sUpbGzof47ZDdI+bSHcFMQmauXMbEAn6Kg4HDVPZ3R651JEuqmw+RglVmE5bkEJHefcIpdcjDVwVchVgJUXIArpUUDUOoqYlmpASrLpKL7zl5ARHaJuBOCWwUBQnJA2n3RFdbhPNzFBS6l/pAnMb65cIE7asgCtVmmnBibAMgnTY+2N5hLNsLh+71hjUDCqo0O7ZCm9pYCpYBZ1M+5xBV7uCfjHqGVpSQkudIVIsalLwgaEjKtHADkVhleyxgVXrZRmy2aUoPMmGWwooB6vrBcMqkLa+Cnj37blG5WTMIQk7STuZtO2EiehZ1K9qYoI7EspXjzcWHl9iHNJUrExUEnQpo5B10is2qY4QnRIL8SST4BMOPcxI7Da9bWeakSAejKQ5H11kqV2h27DCtGcYz1iWUnOLJdiG7IbUvTbSCUhoDm9cDR4MJiUcapMazhRt0bJOkYm6cfyjnwcdQuCY8mRX/1o12AQ2nKAYs9SPjuhJyVT8xJ3SxDK1rZBI0II8Yx5/OjWxRvC2Hyp4JGXcIL5RdWR9j3RXZc8UYbyPjKsOr6mOmR/RSe+GMK3EsrtHMr6H7OrinzirqUp8vAe6LRff8Ors8xFTGcGw/EC+S2cmpCDKdSsKsRI7G0h/Otgw4XxKLZUrt3QmuOX81sSw7zqfCkNpFmGKgy+HMAyPc29PFqCSJLusQFVVprkOA9YOmWlkKWnQFhtaA7ZaQlOAM+3IbydggMXkGTLQSEgVXqeAOXbEJXyFlOMfaFpvSWAycS1Gp6OZbV9NI3FpQtHtJIqBkpB08IhlpQEHDrUkVPZG9qsCVqxhRBapGp03RGxNSryS3beKpiEqmDCpsvXc9DGbdZkzAWLLTUNmN48IUqUtAqHA9oZdo9nyiWXbqhWyh0pEqO+xXrXT0sKmT8RdRDDIZd++M/p8tMoqUCtKS7JUASMqGuRNY3UGJUk9FVeB0PbAFvknm5qigpxIOJhQqFQrcTrtYR0dnZGVNxa8lR5U3mJy5bAgJBYEvmX0hSuhJje8j0hw9YimlyBoCHh+PBgSVNm7kEDbBksRolPSeJk5xdIowaYiqTtMSzDpGtsDMfrCNiuOJPNGZqXERyi7nSCAHEdycdD5IKeyyzubuKobzQ6SN0IORs39jRuKx/kYaSbRXj8ekYuW/yP9m9gpYoryjW7JONQSCASWc0/1D+/rPg5pGJ8EtKXOrUeCTLlzZMlPNoJ50JVzbOAAcWNw9QK9lY05TyQlUsJokIAHAUEOY0rsxsng5dfqWs6/wC3zEVCLReE8Ksy6g9XIjaNkVgCCYdolWWu4rQCEh8tN7Q9t9ulyZZUVZ6a5aCOeSZykl0kg7oZXpI6uFyVE5lycmiHiXVuPQ1jjCktw+x2wzsS1BmNBo2nEiHMmyijg11gKy2YS0pSNPEw6kJDULbtIDKXgdw42/lyRJsCaMTSuT+IYweiWpQok7nHvjONAFWDVJDht52RkSFknEsql5pDtnoWzEUGlFLgBtKgkEEuW6ortzbKKGu9VypikiqQeqcxuBjotrQAGDAbo59yqsmCbjHtjxFD6QbDViOvUlFNdi23BbEzZQUlZBBqGoKij5VHnD+WCWIIbWrv+cKuT8yWqzpVLAlggApoKgM5DeOsNZaq5pO1v9/DQpkdyYzh+CtiLlRySE9OOSEomjTIKGzcd8US0yClLEEEGoOb5F47AJlM4V8vrtkS7BLWUJNonL6+RwsTpQ0CR2w3pMjftM/X4Ix96ObIOcSIzjRCGjE1ZGVSYfMs0vOiRAxmYsuyJ1ySvrEFohlSzictSjeUVe7JCEBhEqFR7ONUCtYk4uvJH+FI+sv098Wm45UjnSmeQE4KOWDjUnSjxVeSUwcwEv0lFTBjt3cIbWtYSxmDYA4LP65xkTdZX+zZjvgVc0H2wy5NoKZcxOBKgUnM1AfpPtoOEPb1nhQkqd3lJL7X1io2lKUdJIdJNXqz5M+QB03w/tp+as39FMMYcde9d+xlSTi+lnFJSUap7iRDCxWdCkhWEV2k7TshYTSHN1Ac2nh6mHQD4AregBQYNT1MGXYjHMxE5ViK1M77vUw0uuzkSiRsfvygWR0hvTR6pL6GUkuRsg8zAA7wBcMr9mWrUqLHhGeT8orkrVMJUyyAdwA2b4VaNjHN7LyMrHLxVJYefdDYJGQgJCQlILUAiKVPUknWiA28u58ogPsqRPNRQjcYpnKqWDJfVKh7ott4TihOLeH4PCTlDYnEwYeioOk55V84mGzAapXBoE5G3u6DLWpPQYIBLUO5nVFltlsRLAJ2sEimlS0c1u2U01DgjPMHYdsWEoJyBPZE5MKcrQpg1D/HT7Bt58r0y+imWSSHzFM4XX5ymFskSQQUrlKUkhxVKgkpUO4ju2xXbwSVTlOGYt3UgWUcKhshnFijCn3E8+onktN7DEKjSY+kamanaIyJw2wcWPS1084hnHCp/ZVG0wB3BYxGvvHxWIOCZaNcUeK3oDnR8vGIpQS0SpQNewREnSJirZcLstEqzqltMCwkVKCnPXMihMHXlesubhSCwd3JTTY9fhoo2ARumWknPxhF4E31N7j6ztKkti/fpMoBgyk7AtAy4mLHeEzFKsxZnkgtsqY5EiQH/Me+OpZWSxf/AF0xfHFx2sDnadNKjjalABoKE04Ejd6mNRLS2UbTUgMN3qYbFDdCcRSNtPGLZapeCSUihZzucUHYPOE3J2yYlgkUS5PZ74f22qFKhXLL3Uaujx1jcvJm7XTYTxPeSPfBV0y8NlS2uJXeotAsxRTY0DVSj5n3CDpQwyJQ+qj0MDY5jW6+kET1nClO1gYXWqb0lF2+dA7sP5wZMW85A3+QJhTOU6EnN5i1HsUR7ohFpv8Av9/Y4vuWoylAAk0gS2TCuzoVqDhPcx8RDXC6Q5+GhOqSUS5ssnIhYO0GngYhE5F38iW2rKjI3Yh3YRDvIOYW2SwGbPky0qGJc0s706Ka8KGLPyt5OLs1kmTVTEnCGAGuJk+sNQk+xh5Y9Lo5LbJpYnUnzjVMvyiK2qqBE4NBwg4A8lESgbs40AidIpE0cRGWNg7o15obBG7VjKRHHGuEbA8bkeUZwxgLz7IrI5EqzRPf4CNnGyNpyWSjgfSNrPZpi+pLUrgkn/UCTVWEkt6RpTZHU5f8HYtPmExzk3PaB/6Zn/E+kdHloIstkCgQRIS4PExXqT4ZHTJco5KhBIoIxP0rtiSzaRIuQVzEJFMRaDvYHFW6LZccnBZsuksE9mQ9T2wRaZTSVcIlpRIoAAOwUiWfLeWobRGe227PR44KMK+gG8pbJky3qJZURvI/3B1uRhlJrlhHhAJ+dtE1QNAChPBKSPN4PvlYwCtMQHhEvmiIVTYLZxjtCdjKPg0Q2OTily9uFR71CN7qbFMW/VlnyeJrsk9GU/8ALA72MS9iI+5/36GtjlMADshZfdldGIO6a9hzENUrAU254Ft56Kq6RT7DtJxaKfelpXJwzZSilYLBQ0cHKFVrv20T04Zs5a0vUE0O8gCHlvs4WgpL5vTshDb7CJYBCiX2wzia2Ri6pe6xJaS6juguXVI4RDKQFOeMb2VWY2GGRMmEEDKIYlUNkSiDUiN8LRhKI2UIkg0mRJYFoCl4m9lnD7fyiNYeI7MemrePJoHk4CY/kiwWSdJNVKS+wu3lDCyizgMFJ4hSh7oqo+KQdIu8qQV9Gj0OrZtv3QrKKXccU21VItMuTLOUxY4TVfji0WofM2YOS0oVJcmpzJzjkwlBsmjptiJ/RrLukJ81RMI0+QWaVpbUcwsppB9lUecxCjBXfQeTwhl3itqJA4w5uOctQXi3AUbODzewLBH3ouN21DnURtetowpftb7NfNhE9mGFHCFF8rJWEUqlJB3YnPiE90Jrk3JOoMIulGGRMVqEKPaQYKvdH7OS2THub0j0+XhsihqQB3kDyg68UPIWD9A+Ude5ZR9rX0JbIwkWlYdikgd35iGslAHNhskjwEKrOcN3k/SIHiB6Q/nIISCnMeUdJkYl3+gezrearg3c0etbMrgYxYFnFXV6xJbxRXCKIOlsV2Yh8qwvt1nSqUvEHYEh9IaaZwut5+ZmH6hgvdGXqkqKTKmMYyZuFe4xqUF42npdIOopDplh4EbysoglpYUJyidKTFkQbgx4iNcB2+ES4WESQQr1iW7JBYq2kiuymUb2BzNCaYWJIIEWGXYsSXccBC2bJWwfFC9xCZC9A4rs0MeEtYB6wGyrHugi8bwTKBSySvFQA5Pm8JjeE5QKwtIAOWXZ8GKxUpBJSjEPJPDtMdLu8fstl/oj7645pcV5JUlQmqYAYgo11Yp2nOkdNs81Js1lKC6TKcFiH6StI5WpUVnTimmUi7uTCWGJZ7BDBdgRLmISgMCxOr5wdYlUERWn+ITw98KwnKUtxvHGKaoPVkRCS9gXlq4p7w/pDxKaQrveylSQl8JChVnZ6A95i65Hsm8A+1LKrNLr1lpfx9YZz09BQ0wnyhElagkWeZ1kEEKAbEn2VjjVxthxeM3DLWfqFu0Ujmi0ZbNiS7LOZ1hKATiQXA2tVu2vbDRV5pRIRMAfEwA8x2Qjue3GStL9Uhlbt8PDYElYQeri55A0r1hwdj/dEyXkFjb6bX6DSlAUKpStnwvVuHrAV4T6HuhbLPPWxSiKIcjZ0eiPFzBd55tEVuFU24tgE2iSaUBMJrfMPMzM+r7oa2xQ5teXVhFappUhQ0wkRdK2Iap9voRzEgTBvEZtUlnOhHjEtrqneGMZtK/mzwh0ywSzKZAzJ0AguWmZqUpGxnjFkQwG0gQQFRZEG5/ONZ3lGUiNFKekczgeXaFJcjM+UZn3jNIIxqA1ah8I0Sl3O0+EYmSWGdcmgbimWTfACQO2MNR4ktEvCWPW2Crdoo8aYe6IJJLBYsZLqSkCpdQBI+rtMdeupSTYrHh6vM0/5rjj5RtaOs3Kr9hsf9H/ALriGcioy7Ys15xQO7LsEOrhsNonOpkiXrNmuB/a1V8AI9cN1S5YSqcAuZpL9lP2vpndlxi6SpfOAKmKIAyYUA3JIgKxpcjcs6T9n+4BLu2WFAS+fVvBACtvQV74ZXhyekpS82YpJUOqACruBjefeSUAosyW2ravZpAMwJQnnrVN5tH0ldZR2JGaonpXgqs+TyZNy2acpLTZgWHCSpA10LaPC6/bLheRziVLIySXJAOozEFyrwXOS8hP6LZznOmB50z+knJAO2MypiEgokowpOZNVq3qUakxDgrCR1M1zuVeddM4p/czG+wrxpBthxKs4JcLkqI1fC1RxYnuEXW6LvWekVKlpGuJn4RLfFokK6K0GYMsQJSvilSSFRMo2Tj1HS90c/5OSwmZNc0ZJfRquYAttuxzFFIJBLDZSLVaeTAUCbLaiHDc3NTpsxJGWykVe247OvBMUjEBknAum/CXHa0VprcNHLGSUUwiRdpVLKpisKQzgB3Ygt2tCSdIwltCC0N5lrXMAcpIGQYjwBMBrRiL5toFDtzHCK9R2XFfCKtipwiG0dQ7IYWmz4e0/HwIW2zIAbYcTtWjLlFxdMnsywQNoYRMFtESJbF9sSmLlSVSqQHaZzAtnE4mMWz3QLapagqo1HjlEM48i00YBhG3bnEnMAp6Ofx4RqhGQiDiIyS9A+2CLvuxc5fNymxGocsN/g8bI14Q65FJa0yyaPiPgYHkdQbXgvjVySYit13TZCyiakA550I2p2iOjXSv9hsf9I/fXBfKq5haJJA66XKDv2cCKdx0gG6h+wWJtJah3TFiAYcyyRvuGz4XjlXbsVuwctJhyEs/VUkg/ei2XTyrlzGE+URpiSot2jTuMc9XLQodNFT7WUDlCgrBLWpiMiae+Lp3wXcFHnc6xePKCRKPN2ZPPz1UCU1A3rIpTc0CWe45qlidagZ83MDOXL3JT7RHdxzjnl1zJsonoTGPWKPyIcbot1k5TSsITLnqQsBsKypBJbV6HxiuSbjskdjxdXLr9lvTY5kw1Sp9hBB8Rlwh5ZbtRIRjms9acNOMVq7PlAWhhaEhadFBgrwofCLKP0a3gLlzDiAZwajUYkn8omLT4KZIyg6YuvC+SvIFtBl3xFdlnXOUQBTVWz0hjZOS6hMONQMsaijjZuhfymvhSEKRZgEJyxjM/Z98TKSjyTCDntE2vC14QUSc6jFm357v9RyflHOTKmMHVNJdtX3+6C7bf8yWDJknFNVsrh/OB7Bc4QMcxRVNVUnNn2b98CTkn1Sf6QxGKmumC37sxcMlUvEuYouquEZflBsyfjNOqc9rfFIhXLbJT7iKwRY5GGm/x/KIl5DwTS6FwLb9BCEuGdRPCjAbmEISHKWG+OmXBZQuYvEApPNsXDhyRtpoYU8ubg5vm50pCUpS6V4Q1TkWGmndFsWddSxsV1WB25oqwTSNZhw1OyMqy8oxzDHEvsHxmYeM81sRqVHT4pGOsScwHJO85d0blRmENRAy39kayKIOwk9zxBJhK9I0WtqaxuJhNEJcn47IaXbycnL6WBRJ1NAPfFXJLlkpNukLpEkJAepUfziycjpT2nF9FJ8aQZZeRcwqdakhLU1O8/Bix3ZcUuT1MzmTmRCmfU4+hxTHNPp59alJUkEKCgX0iG3SwiXJCQGZZbjMUT4kwzQ2UBcoDSS30VfeMK6R++voY1zX41+zmlmnDCHGkSS5OIjCnjkw4QPY2WBoPQawxSW6tBDPASurkLRImMwwgbPjOIJ1kKqLlpWN4eMomK4wVLmu2vblFN0HSjISLukJ6pXL3A9HuVGJRtEpQUlQURkUHAv3Q9mT2ziJFmTO0ZtcvKLLI+4Gemi37eSWT8oc5OETVzCj2kLSxI+qpOfbnEXKLlSZx5uzVfNegGxL5bzEq7ulJopTj6ND6RCixSUvgGGrmIbi3dFVhyRTSap8+QW7rEJaXFVHrKOZPugpT6eUacwDkrvjQII7NR5CO53CJdKpI9IBNT1skjv6Xu/KDJzAJOTCIkSiA5zPhuhbykthSjCD1vIfAjkup0c5LHBtll+Ty0mYq0K0CkgdyouU2UFgpUHBDEHIxSvkmPzM1/5n/VMX5SRCmdf6jopilcFZy/lHyYmWdRXKBVLNdpRuO1O/vitzJKiXxDeC8d2BhfNuGzKViVJQTtZvLWGsespVNWKZNLbuOxyEBmG2gAFTuSNYZWTkhap9Ob5mXqZlCeAz72jqdmsUmS/NS0JJzKQH7TnHlTFOWNd8Vya5vaKJx6NcyYjuHkxKsyaJCle0s1J9w3Q7CN1IiUDqd5gleFId6H1hKUnJ22OpKKpERA7I1aNwYyFJbSKlrIhJ2QBympzI+qfvGGX6QEloV8p1BRlH6p+8Yb0fz/wJ6z4L9nKLHaVNk8MEWwe0CDC6xpLCGCBDToIuryESJ6X6w7YPRPG48CIUqlg6CPFAO7virimEjNxD5pUpYBGe7SC5k4ABKXpCeWkg9YiJxPmAdZ+P5vHOJKyVuwzMO8eSdfGAjaFANhSQezyaNjbgwBlkcDHUzutEoUVdXCas3+4kRKdgk0HidvDZEUqcDRKSkHM6ncNkGhISzRV7F4JS3PTFsOFSYpl7WorWSeA3CLFes4lpaaqWzt4DthJynsYkzkoGeBJPEu7QTCkmKaybey4Refk6pKnH/wCU/dTFyVNimfJ3+5mP/M/6pi3omNCGf+RjGH+NEonEViRE5xAYD90Z51h8UgQRpBLuX7I3NmeogNM41fsaCLNNVmpstIiirvsZVZmY7NDGOZyrkCDvyghRiKYaR1kIHtK8OURghWfx7ozNSC+bhqR4oeJsmjM9LihrSAb3l0lZUSfvGC5SqwJfJbm+B8zDWkvr/wACusVY1+/+zlVgmpUA0MECKjIGHquOBMGyrav6XgPdD7xPsCjqlw0WXmqREM4SC8Jn0vAe6PC8Jn0vAe6K/jYT1MfA/I3xhSoR/wDkpn0vAe6Mf+RmfS8B7o78bI9RH7HhMbQhVeEz6XgPdGU3jM+l4J90T+Nneoj9lssiqUY1ja12pIBJyGe86CKvKvWaMlf4p90QT7wmKzV4D3RT8LbCPVpQpFw5JWMrmKnq0fD9o69g890Act7Apc7GErICQCQkka7BC+xX9aEISlC2A0wo9UxP+s1p/mf4I/DFfxzU+rYC8sHDpdl25KWQy7MHHSWcZH2mbwAh5JVWojmUnlTagC03/BH4Y8OVNqf97/gj8MAlppt3aCx1MIqqZ09JjyUA1aOZq5WWunzv+Ev8MeHKy1gfvf8ACX+GK+kn5QT1cPDOmpTVolBIroI5b+tdr/m/4S/wx79a7WQxm0+xL/DFfST8ol6uHhnUTMdm2R4reOX/AK02r+YP/wA5f4Yx+tNq/m/4I/DE+jn5RX1ePwzpShUbYzzkc0/Wm1V+dH/CX+GNP1ptX8wf8Jf4Yn0k/KO9Xj8M6Ygh84Bvw/u2PsnzMc//AFmtTNzlPsI/DEFp5S2lWF5jsC3QRt+zB8GnlCVsW1OeM40vJ//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7172" name="Picture 4" descr="http://4.bp.blogspot.com/_jlBITdVF9uA/TQYxyQ_W-CI/AAAAAAAACag/ZRmrmqEV2LU/s1600/007-FAMILIE_.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24128" y="160338"/>
            <a:ext cx="2554762" cy="2692598"/>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ttp://lh6.ggpht.com/_arSpZxXlWjI/S7Ke4HSX1mI/AAAAAAAABoU/zwtnszkvbkQ/la%20oraci%C3%B3n%20secret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5" y="2996952"/>
            <a:ext cx="3995429" cy="25922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0374" y="5883610"/>
            <a:ext cx="8360097" cy="954107"/>
          </a:xfrm>
          <a:prstGeom prst="rect">
            <a:avLst/>
          </a:prstGeom>
        </p:spPr>
        <p:txBody>
          <a:bodyPr wrap="square">
            <a:spAutoFit/>
          </a:bodyPr>
          <a:lstStyle/>
          <a:p>
            <a:pPr algn="ctr" fontAlgn="base"/>
            <a:r>
              <a:rPr lang="es-CO" sz="2800" dirty="0">
                <a:solidFill>
                  <a:srgbClr val="FF0000"/>
                </a:solidFill>
              </a:rPr>
              <a:t>¿Pregunto, es más </a:t>
            </a:r>
            <a:r>
              <a:rPr lang="es-CO" sz="2800" dirty="0" smtClean="0">
                <a:solidFill>
                  <a:srgbClr val="FF0000"/>
                </a:solidFill>
              </a:rPr>
              <a:t>fácil </a:t>
            </a:r>
            <a:r>
              <a:rPr lang="es-CO" sz="2800" dirty="0">
                <a:solidFill>
                  <a:srgbClr val="FF0000"/>
                </a:solidFill>
              </a:rPr>
              <a:t>la salvación en el N T. o en el A Testamento?</a:t>
            </a:r>
          </a:p>
        </p:txBody>
      </p:sp>
    </p:spTree>
    <p:extLst>
      <p:ext uri="{BB962C8B-B14F-4D97-AF65-F5344CB8AC3E}">
        <p14:creationId xmlns:p14="http://schemas.microsoft.com/office/powerpoint/2010/main" val="2912101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wipe(down)">
                                      <p:cBhvr>
                                        <p:cTn id="7" dur="580">
                                          <p:stCondLst>
                                            <p:cond delay="0"/>
                                          </p:stCondLst>
                                        </p:cTn>
                                        <p:tgtEl>
                                          <p:spTgt spid="7172"/>
                                        </p:tgtEl>
                                      </p:cBhvr>
                                    </p:animEffect>
                                    <p:anim calcmode="lin" valueType="num">
                                      <p:cBhvr>
                                        <p:cTn id="8" dur="1822" tmFilter="0,0; 0.14,0.36; 0.43,0.73; 0.71,0.91; 1.0,1.0">
                                          <p:stCondLst>
                                            <p:cond delay="0"/>
                                          </p:stCondLst>
                                        </p:cTn>
                                        <p:tgtEl>
                                          <p:spTgt spid="717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17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17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17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172"/>
                                        </p:tgtEl>
                                        <p:attrNameLst>
                                          <p:attrName>ppt_y</p:attrName>
                                        </p:attrNameLst>
                                      </p:cBhvr>
                                      <p:tavLst>
                                        <p:tav tm="0" fmla="#ppt_y-sin(pi*$)/81">
                                          <p:val>
                                            <p:fltVal val="0"/>
                                          </p:val>
                                        </p:tav>
                                        <p:tav tm="100000">
                                          <p:val>
                                            <p:fltVal val="1"/>
                                          </p:val>
                                        </p:tav>
                                      </p:tavLst>
                                    </p:anim>
                                    <p:animScale>
                                      <p:cBhvr>
                                        <p:cTn id="13" dur="26">
                                          <p:stCondLst>
                                            <p:cond delay="650"/>
                                          </p:stCondLst>
                                        </p:cTn>
                                        <p:tgtEl>
                                          <p:spTgt spid="7172"/>
                                        </p:tgtEl>
                                      </p:cBhvr>
                                      <p:to x="100000" y="60000"/>
                                    </p:animScale>
                                    <p:animScale>
                                      <p:cBhvr>
                                        <p:cTn id="14" dur="166" decel="50000">
                                          <p:stCondLst>
                                            <p:cond delay="676"/>
                                          </p:stCondLst>
                                        </p:cTn>
                                        <p:tgtEl>
                                          <p:spTgt spid="7172"/>
                                        </p:tgtEl>
                                      </p:cBhvr>
                                      <p:to x="100000" y="100000"/>
                                    </p:animScale>
                                    <p:animScale>
                                      <p:cBhvr>
                                        <p:cTn id="15" dur="26">
                                          <p:stCondLst>
                                            <p:cond delay="1312"/>
                                          </p:stCondLst>
                                        </p:cTn>
                                        <p:tgtEl>
                                          <p:spTgt spid="7172"/>
                                        </p:tgtEl>
                                      </p:cBhvr>
                                      <p:to x="100000" y="80000"/>
                                    </p:animScale>
                                    <p:animScale>
                                      <p:cBhvr>
                                        <p:cTn id="16" dur="166" decel="50000">
                                          <p:stCondLst>
                                            <p:cond delay="1338"/>
                                          </p:stCondLst>
                                        </p:cTn>
                                        <p:tgtEl>
                                          <p:spTgt spid="7172"/>
                                        </p:tgtEl>
                                      </p:cBhvr>
                                      <p:to x="100000" y="100000"/>
                                    </p:animScale>
                                    <p:animScale>
                                      <p:cBhvr>
                                        <p:cTn id="17" dur="26">
                                          <p:stCondLst>
                                            <p:cond delay="1642"/>
                                          </p:stCondLst>
                                        </p:cTn>
                                        <p:tgtEl>
                                          <p:spTgt spid="7172"/>
                                        </p:tgtEl>
                                      </p:cBhvr>
                                      <p:to x="100000" y="90000"/>
                                    </p:animScale>
                                    <p:animScale>
                                      <p:cBhvr>
                                        <p:cTn id="18" dur="166" decel="50000">
                                          <p:stCondLst>
                                            <p:cond delay="1668"/>
                                          </p:stCondLst>
                                        </p:cTn>
                                        <p:tgtEl>
                                          <p:spTgt spid="7172"/>
                                        </p:tgtEl>
                                      </p:cBhvr>
                                      <p:to x="100000" y="100000"/>
                                    </p:animScale>
                                    <p:animScale>
                                      <p:cBhvr>
                                        <p:cTn id="19" dur="26">
                                          <p:stCondLst>
                                            <p:cond delay="1808"/>
                                          </p:stCondLst>
                                        </p:cTn>
                                        <p:tgtEl>
                                          <p:spTgt spid="7172"/>
                                        </p:tgtEl>
                                      </p:cBhvr>
                                      <p:to x="100000" y="95000"/>
                                    </p:animScale>
                                    <p:animScale>
                                      <p:cBhvr>
                                        <p:cTn id="20" dur="166" decel="50000">
                                          <p:stCondLst>
                                            <p:cond delay="1834"/>
                                          </p:stCondLst>
                                        </p:cTn>
                                        <p:tgtEl>
                                          <p:spTgt spid="717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7174"/>
                                        </p:tgtEl>
                                        <p:attrNameLst>
                                          <p:attrName>style.visibility</p:attrName>
                                        </p:attrNameLst>
                                      </p:cBhvr>
                                      <p:to>
                                        <p:strVal val="visible"/>
                                      </p:to>
                                    </p:set>
                                    <p:anim calcmode="lin" valueType="num">
                                      <p:cBhvr>
                                        <p:cTn id="25" dur="1000" fill="hold"/>
                                        <p:tgtEl>
                                          <p:spTgt spid="7174"/>
                                        </p:tgtEl>
                                        <p:attrNameLst>
                                          <p:attrName>ppt_w</p:attrName>
                                        </p:attrNameLst>
                                      </p:cBhvr>
                                      <p:tavLst>
                                        <p:tav tm="0">
                                          <p:val>
                                            <p:fltVal val="0"/>
                                          </p:val>
                                        </p:tav>
                                        <p:tav tm="100000">
                                          <p:val>
                                            <p:strVal val="#ppt_w"/>
                                          </p:val>
                                        </p:tav>
                                      </p:tavLst>
                                    </p:anim>
                                    <p:anim calcmode="lin" valueType="num">
                                      <p:cBhvr>
                                        <p:cTn id="26" dur="1000" fill="hold"/>
                                        <p:tgtEl>
                                          <p:spTgt spid="7174"/>
                                        </p:tgtEl>
                                        <p:attrNameLst>
                                          <p:attrName>ppt_h</p:attrName>
                                        </p:attrNameLst>
                                      </p:cBhvr>
                                      <p:tavLst>
                                        <p:tav tm="0">
                                          <p:val>
                                            <p:fltVal val="0"/>
                                          </p:val>
                                        </p:tav>
                                        <p:tav tm="100000">
                                          <p:val>
                                            <p:strVal val="#ppt_h"/>
                                          </p:val>
                                        </p:tav>
                                      </p:tavLst>
                                    </p:anim>
                                    <p:anim calcmode="lin" valueType="num">
                                      <p:cBhvr>
                                        <p:cTn id="27" dur="1000" fill="hold"/>
                                        <p:tgtEl>
                                          <p:spTgt spid="7174"/>
                                        </p:tgtEl>
                                        <p:attrNameLst>
                                          <p:attrName>style.rotation</p:attrName>
                                        </p:attrNameLst>
                                      </p:cBhvr>
                                      <p:tavLst>
                                        <p:tav tm="0">
                                          <p:val>
                                            <p:fltVal val="90"/>
                                          </p:val>
                                        </p:tav>
                                        <p:tav tm="100000">
                                          <p:val>
                                            <p:fltVal val="0"/>
                                          </p:val>
                                        </p:tav>
                                      </p:tavLst>
                                    </p:anim>
                                    <p:animEffect transition="in" filter="fade">
                                      <p:cBhvr>
                                        <p:cTn id="28" dur="1000"/>
                                        <p:tgtEl>
                                          <p:spTgt spid="7174"/>
                                        </p:tgtEl>
                                      </p:cBhvr>
                                    </p:animEffect>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down)">
                                      <p:cBhvr>
                                        <p:cTn id="33" dur="580">
                                          <p:stCondLst>
                                            <p:cond delay="0"/>
                                          </p:stCondLst>
                                        </p:cTn>
                                        <p:tgtEl>
                                          <p:spTgt spid="4"/>
                                        </p:tgtEl>
                                      </p:cBhvr>
                                    </p:animEffect>
                                    <p:anim calcmode="lin" valueType="num">
                                      <p:cBhvr>
                                        <p:cTn id="3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9" dur="26">
                                          <p:stCondLst>
                                            <p:cond delay="650"/>
                                          </p:stCondLst>
                                        </p:cTn>
                                        <p:tgtEl>
                                          <p:spTgt spid="4"/>
                                        </p:tgtEl>
                                      </p:cBhvr>
                                      <p:to x="100000" y="60000"/>
                                    </p:animScale>
                                    <p:animScale>
                                      <p:cBhvr>
                                        <p:cTn id="40" dur="166" decel="50000">
                                          <p:stCondLst>
                                            <p:cond delay="676"/>
                                          </p:stCondLst>
                                        </p:cTn>
                                        <p:tgtEl>
                                          <p:spTgt spid="4"/>
                                        </p:tgtEl>
                                      </p:cBhvr>
                                      <p:to x="100000" y="100000"/>
                                    </p:animScale>
                                    <p:animScale>
                                      <p:cBhvr>
                                        <p:cTn id="41" dur="26">
                                          <p:stCondLst>
                                            <p:cond delay="1312"/>
                                          </p:stCondLst>
                                        </p:cTn>
                                        <p:tgtEl>
                                          <p:spTgt spid="4"/>
                                        </p:tgtEl>
                                      </p:cBhvr>
                                      <p:to x="100000" y="80000"/>
                                    </p:animScale>
                                    <p:animScale>
                                      <p:cBhvr>
                                        <p:cTn id="42" dur="166" decel="50000">
                                          <p:stCondLst>
                                            <p:cond delay="1338"/>
                                          </p:stCondLst>
                                        </p:cTn>
                                        <p:tgtEl>
                                          <p:spTgt spid="4"/>
                                        </p:tgtEl>
                                      </p:cBhvr>
                                      <p:to x="100000" y="100000"/>
                                    </p:animScale>
                                    <p:animScale>
                                      <p:cBhvr>
                                        <p:cTn id="43" dur="26">
                                          <p:stCondLst>
                                            <p:cond delay="1642"/>
                                          </p:stCondLst>
                                        </p:cTn>
                                        <p:tgtEl>
                                          <p:spTgt spid="4"/>
                                        </p:tgtEl>
                                      </p:cBhvr>
                                      <p:to x="100000" y="90000"/>
                                    </p:animScale>
                                    <p:animScale>
                                      <p:cBhvr>
                                        <p:cTn id="44" dur="166" decel="50000">
                                          <p:stCondLst>
                                            <p:cond delay="1668"/>
                                          </p:stCondLst>
                                        </p:cTn>
                                        <p:tgtEl>
                                          <p:spTgt spid="4"/>
                                        </p:tgtEl>
                                      </p:cBhvr>
                                      <p:to x="100000" y="100000"/>
                                    </p:animScale>
                                    <p:animScale>
                                      <p:cBhvr>
                                        <p:cTn id="45" dur="26">
                                          <p:stCondLst>
                                            <p:cond delay="1808"/>
                                          </p:stCondLst>
                                        </p:cTn>
                                        <p:tgtEl>
                                          <p:spTgt spid="4"/>
                                        </p:tgtEl>
                                      </p:cBhvr>
                                      <p:to x="100000" y="95000"/>
                                    </p:animScale>
                                    <p:animScale>
                                      <p:cBhvr>
                                        <p:cTn id="4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a:bodyPr>
          <a:lstStyle/>
          <a:p>
            <a:pPr marL="0" indent="0" algn="ctr">
              <a:buNone/>
            </a:pPr>
            <a:r>
              <a:rPr lang="es-CO" dirty="0"/>
              <a:t>Tal como había sido interpretada por los judíos, la ley ceremonial se había convertido en una barrera entre ellos y otras naciones. Había llegado a ser un gran obstáculo para el cumplimiento de su misión de iluminar el mundo con la gloria de Dios</a:t>
            </a:r>
            <a:r>
              <a:rPr lang="es-CO" dirty="0" smtClean="0"/>
              <a:t>.</a:t>
            </a:r>
            <a:r>
              <a:rPr lang="es-CO" dirty="0"/>
              <a:t> </a:t>
            </a:r>
            <a:endParaRPr lang="es-CO" dirty="0" smtClean="0"/>
          </a:p>
          <a:p>
            <a:pPr marL="0" indent="0" algn="ctr">
              <a:buNone/>
            </a:pPr>
            <a:endParaRPr lang="es-CO" dirty="0" smtClean="0">
              <a:solidFill>
                <a:srgbClr val="FF0000"/>
              </a:solidFill>
            </a:endParaRPr>
          </a:p>
          <a:p>
            <a:pPr marL="0" indent="0" algn="ctr">
              <a:buNone/>
            </a:pPr>
            <a:r>
              <a:rPr lang="es-CO" dirty="0" smtClean="0">
                <a:solidFill>
                  <a:srgbClr val="FF0000"/>
                </a:solidFill>
              </a:rPr>
              <a:t>Éxodo 8:24,25</a:t>
            </a:r>
            <a:r>
              <a:rPr lang="es-CO" dirty="0" smtClean="0"/>
              <a:t>. Entonces </a:t>
            </a:r>
            <a:r>
              <a:rPr lang="es-CO" dirty="0"/>
              <a:t>[el] Faraón llamó a Moisés y a Aarón, y les dijo: </a:t>
            </a:r>
            <a:r>
              <a:rPr lang="es-CO" dirty="0" smtClean="0"/>
              <a:t>«Andad</a:t>
            </a:r>
            <a:r>
              <a:rPr lang="es-CO" dirty="0"/>
              <a:t>, sacrificad a vuestro Dios en la tierra [de </a:t>
            </a:r>
            <a:r>
              <a:rPr lang="es-CO" dirty="0" smtClean="0"/>
              <a:t>Egipto»</a:t>
            </a:r>
            <a:r>
              <a:rPr lang="es-CO" dirty="0"/>
              <a:t> </a:t>
            </a:r>
            <a:r>
              <a:rPr lang="es-CO" dirty="0" smtClean="0"/>
              <a:t> </a:t>
            </a:r>
            <a:r>
              <a:rPr lang="es-CO" b="1" baseline="30000" dirty="0" smtClean="0"/>
              <a:t>26 </a:t>
            </a:r>
            <a:r>
              <a:rPr lang="es-CO" dirty="0"/>
              <a:t>Y Moisés respondió: </a:t>
            </a:r>
            <a:r>
              <a:rPr lang="es-CO" dirty="0" smtClean="0"/>
              <a:t>«</a:t>
            </a:r>
            <a:r>
              <a:rPr lang="es-CO" b="1" dirty="0" smtClean="0">
                <a:latin typeface="Agency FB" pitchFamily="34" charset="0"/>
              </a:rPr>
              <a:t>No </a:t>
            </a:r>
            <a:r>
              <a:rPr lang="es-CO" b="1" dirty="0">
                <a:latin typeface="Agency FB" pitchFamily="34" charset="0"/>
              </a:rPr>
              <a:t>conviene que hagamos así, porque sacrificaríamos al SEÑOR nuestro Dios la abominación de los egipcios. He aquí, si sacrificáramos la abominación de los egipcios delante de ellos, ¿no nos apedrearían</a:t>
            </a:r>
            <a:r>
              <a:rPr lang="es-CO" dirty="0" smtClean="0"/>
              <a:t>?» </a:t>
            </a:r>
            <a:endParaRPr lang="es-CO" dirty="0"/>
          </a:p>
        </p:txBody>
      </p:sp>
    </p:spTree>
    <p:extLst>
      <p:ext uri="{BB962C8B-B14F-4D97-AF65-F5344CB8AC3E}">
        <p14:creationId xmlns:p14="http://schemas.microsoft.com/office/powerpoint/2010/main" val="3676114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520279"/>
          </a:xfrm>
          <a:solidFill>
            <a:schemeClr val="accent4">
              <a:lumMod val="40000"/>
              <a:lumOff val="60000"/>
            </a:schemeClr>
          </a:solidFill>
        </p:spPr>
        <p:txBody>
          <a:bodyPr>
            <a:normAutofit lnSpcReduction="10000"/>
          </a:bodyPr>
          <a:lstStyle/>
          <a:p>
            <a:pPr marL="0" indent="0" algn="ctr">
              <a:buNone/>
            </a:pPr>
            <a:r>
              <a:rPr lang="es-CO" dirty="0"/>
              <a:t>La muerte de Cristo abolió esta “</a:t>
            </a:r>
            <a:r>
              <a:rPr lang="es-CO" b="1" dirty="0">
                <a:latin typeface="Agency FB" pitchFamily="34" charset="0"/>
              </a:rPr>
              <a:t>ley de los mandamientos expresados en ordenanzas</a:t>
            </a:r>
            <a:r>
              <a:rPr lang="es-CO" dirty="0"/>
              <a:t>” entre los judíos y gentiles, y creando así una familia de creyentes reconciliados “mediante la cruz… en un solo cuerpo” </a:t>
            </a:r>
            <a:r>
              <a:rPr lang="es-CO" dirty="0">
                <a:solidFill>
                  <a:srgbClr val="FF0000"/>
                </a:solidFill>
              </a:rPr>
              <a:t>(</a:t>
            </a:r>
            <a:r>
              <a:rPr lang="es-CO" dirty="0" smtClean="0">
                <a:solidFill>
                  <a:srgbClr val="FF0000"/>
                </a:solidFill>
              </a:rPr>
              <a:t>Efe.2:14-16,19;  Gal.3:26-29). </a:t>
            </a:r>
            <a:endParaRPr lang="es-CO" dirty="0">
              <a:solidFill>
                <a:srgbClr val="FF0000"/>
              </a:solidFill>
            </a:endParaRPr>
          </a:p>
        </p:txBody>
      </p:sp>
      <p:pic>
        <p:nvPicPr>
          <p:cNvPr id="4" name="Picture 2" descr="En la Iglesia, los judíos y los gentiles fueron hechos u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356992"/>
            <a:ext cx="3435995" cy="316835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s://encrypted-tbn1.gstatic.com/images?q=tbn:ANd9GcQ19tUOoGpSHA1etPln2lD-VXplko3MeoTJpGPDMI3L9Zn0ScMwO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3356992"/>
            <a:ext cx="1676400" cy="316835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encrypted-tbn0.gstatic.com/images?q=tbn:ANd9GcSK-F4jhqYWfP8kGBxwfdOUbmOS1gM8oYX1fMwzjDUHlZ-48qaGv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4168" y="3356992"/>
            <a:ext cx="2476500" cy="259228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192180" y="6063679"/>
            <a:ext cx="2260476" cy="461665"/>
          </a:xfrm>
          <a:prstGeom prst="rect">
            <a:avLst/>
          </a:prstGeom>
        </p:spPr>
        <p:txBody>
          <a:bodyPr wrap="square">
            <a:spAutoFit/>
          </a:bodyPr>
          <a:lstStyle/>
          <a:p>
            <a:pPr fontAlgn="base"/>
            <a:r>
              <a:rPr lang="es-CO" sz="2400" b="1" dirty="0">
                <a:solidFill>
                  <a:srgbClr val="FF0000"/>
                </a:solidFill>
              </a:rPr>
              <a:t>Lea Apoc.12:17.</a:t>
            </a:r>
          </a:p>
        </p:txBody>
      </p:sp>
    </p:spTree>
    <p:extLst>
      <p:ext uri="{BB962C8B-B14F-4D97-AF65-F5344CB8AC3E}">
        <p14:creationId xmlns:p14="http://schemas.microsoft.com/office/powerpoint/2010/main" val="121745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1000" fill="hold"/>
                                        <p:tgtEl>
                                          <p:spTgt spid="2050"/>
                                        </p:tgtEl>
                                        <p:attrNameLst>
                                          <p:attrName>ppt_w</p:attrName>
                                        </p:attrNameLst>
                                      </p:cBhvr>
                                      <p:tavLst>
                                        <p:tav tm="0">
                                          <p:val>
                                            <p:fltVal val="0"/>
                                          </p:val>
                                        </p:tav>
                                        <p:tav tm="100000">
                                          <p:val>
                                            <p:strVal val="#ppt_w"/>
                                          </p:val>
                                        </p:tav>
                                      </p:tavLst>
                                    </p:anim>
                                    <p:anim calcmode="lin" valueType="num">
                                      <p:cBhvr>
                                        <p:cTn id="14" dur="1000" fill="hold"/>
                                        <p:tgtEl>
                                          <p:spTgt spid="2050"/>
                                        </p:tgtEl>
                                        <p:attrNameLst>
                                          <p:attrName>ppt_h</p:attrName>
                                        </p:attrNameLst>
                                      </p:cBhvr>
                                      <p:tavLst>
                                        <p:tav tm="0">
                                          <p:val>
                                            <p:fltVal val="0"/>
                                          </p:val>
                                        </p:tav>
                                        <p:tav tm="100000">
                                          <p:val>
                                            <p:strVal val="#ppt_h"/>
                                          </p:val>
                                        </p:tav>
                                      </p:tavLst>
                                    </p:anim>
                                    <p:anim calcmode="lin" valueType="num">
                                      <p:cBhvr>
                                        <p:cTn id="15" dur="1000" fill="hold"/>
                                        <p:tgtEl>
                                          <p:spTgt spid="2050"/>
                                        </p:tgtEl>
                                        <p:attrNameLst>
                                          <p:attrName>style.rotation</p:attrName>
                                        </p:attrNameLst>
                                      </p:cBhvr>
                                      <p:tavLst>
                                        <p:tav tm="0">
                                          <p:val>
                                            <p:fltVal val="90"/>
                                          </p:val>
                                        </p:tav>
                                        <p:tav tm="100000">
                                          <p:val>
                                            <p:fltVal val="0"/>
                                          </p:val>
                                        </p:tav>
                                      </p:tavLst>
                                    </p:anim>
                                    <p:animEffect transition="in" filter="fade">
                                      <p:cBhvr>
                                        <p:cTn id="16" dur="1000"/>
                                        <p:tgtEl>
                                          <p:spTgt spid="2050"/>
                                        </p:tgtEl>
                                      </p:cBhvr>
                                    </p:animEffect>
                                  </p:childTnLst>
                                </p:cTn>
                              </p:par>
                              <p:par>
                                <p:cTn id="17" presetID="31" presetClass="entr" presetSubtype="0" fill="hold" nodeType="withEffect">
                                  <p:stCondLst>
                                    <p:cond delay="0"/>
                                  </p:stCondLst>
                                  <p:childTnLst>
                                    <p:set>
                                      <p:cBhvr>
                                        <p:cTn id="18" dur="1" fill="hold">
                                          <p:stCondLst>
                                            <p:cond delay="0"/>
                                          </p:stCondLst>
                                        </p:cTn>
                                        <p:tgtEl>
                                          <p:spTgt spid="2052"/>
                                        </p:tgtEl>
                                        <p:attrNameLst>
                                          <p:attrName>style.visibility</p:attrName>
                                        </p:attrNameLst>
                                      </p:cBhvr>
                                      <p:to>
                                        <p:strVal val="visible"/>
                                      </p:to>
                                    </p:set>
                                    <p:anim calcmode="lin" valueType="num">
                                      <p:cBhvr>
                                        <p:cTn id="19" dur="1000" fill="hold"/>
                                        <p:tgtEl>
                                          <p:spTgt spid="2052"/>
                                        </p:tgtEl>
                                        <p:attrNameLst>
                                          <p:attrName>ppt_w</p:attrName>
                                        </p:attrNameLst>
                                      </p:cBhvr>
                                      <p:tavLst>
                                        <p:tav tm="0">
                                          <p:val>
                                            <p:fltVal val="0"/>
                                          </p:val>
                                        </p:tav>
                                        <p:tav tm="100000">
                                          <p:val>
                                            <p:strVal val="#ppt_w"/>
                                          </p:val>
                                        </p:tav>
                                      </p:tavLst>
                                    </p:anim>
                                    <p:anim calcmode="lin" valueType="num">
                                      <p:cBhvr>
                                        <p:cTn id="20" dur="1000" fill="hold"/>
                                        <p:tgtEl>
                                          <p:spTgt spid="2052"/>
                                        </p:tgtEl>
                                        <p:attrNameLst>
                                          <p:attrName>ppt_h</p:attrName>
                                        </p:attrNameLst>
                                      </p:cBhvr>
                                      <p:tavLst>
                                        <p:tav tm="0">
                                          <p:val>
                                            <p:fltVal val="0"/>
                                          </p:val>
                                        </p:tav>
                                        <p:tav tm="100000">
                                          <p:val>
                                            <p:strVal val="#ppt_h"/>
                                          </p:val>
                                        </p:tav>
                                      </p:tavLst>
                                    </p:anim>
                                    <p:anim calcmode="lin" valueType="num">
                                      <p:cBhvr>
                                        <p:cTn id="21" dur="1000" fill="hold"/>
                                        <p:tgtEl>
                                          <p:spTgt spid="2052"/>
                                        </p:tgtEl>
                                        <p:attrNameLst>
                                          <p:attrName>style.rotation</p:attrName>
                                        </p:attrNameLst>
                                      </p:cBhvr>
                                      <p:tavLst>
                                        <p:tav tm="0">
                                          <p:val>
                                            <p:fltVal val="90"/>
                                          </p:val>
                                        </p:tav>
                                        <p:tav tm="100000">
                                          <p:val>
                                            <p:fltVal val="0"/>
                                          </p:val>
                                        </p:tav>
                                      </p:tavLst>
                                    </p:anim>
                                    <p:animEffect transition="in" filter="fade">
                                      <p:cBhvr>
                                        <p:cTn id="22" dur="1000"/>
                                        <p:tgtEl>
                                          <p:spTgt spid="2052"/>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ppt_w</p:attrName>
                                        </p:attrNameLst>
                                      </p:cBhvr>
                                      <p:tavLst>
                                        <p:tav tm="0">
                                          <p:val>
                                            <p:fltVal val="0"/>
                                          </p:val>
                                        </p:tav>
                                        <p:tav tm="100000">
                                          <p:val>
                                            <p:strVal val="#ppt_w"/>
                                          </p:val>
                                        </p:tav>
                                      </p:tavLst>
                                    </p:anim>
                                    <p:anim calcmode="lin" valueType="num">
                                      <p:cBhvr>
                                        <p:cTn id="26" dur="1000" fill="hold"/>
                                        <p:tgtEl>
                                          <p:spTgt spid="2"/>
                                        </p:tgtEl>
                                        <p:attrNameLst>
                                          <p:attrName>ppt_h</p:attrName>
                                        </p:attrNameLst>
                                      </p:cBhvr>
                                      <p:tavLst>
                                        <p:tav tm="0">
                                          <p:val>
                                            <p:fltVal val="0"/>
                                          </p:val>
                                        </p:tav>
                                        <p:tav tm="100000">
                                          <p:val>
                                            <p:strVal val="#ppt_h"/>
                                          </p:val>
                                        </p:tav>
                                      </p:tavLst>
                                    </p:anim>
                                    <p:anim calcmode="lin" valueType="num">
                                      <p:cBhvr>
                                        <p:cTn id="27" dur="1000" fill="hold"/>
                                        <p:tgtEl>
                                          <p:spTgt spid="2"/>
                                        </p:tgtEl>
                                        <p:attrNameLst>
                                          <p:attrName>style.rotation</p:attrName>
                                        </p:attrNameLst>
                                      </p:cBhvr>
                                      <p:tavLst>
                                        <p:tav tm="0">
                                          <p:val>
                                            <p:fltVal val="90"/>
                                          </p:val>
                                        </p:tav>
                                        <p:tav tm="100000">
                                          <p:val>
                                            <p:fltVal val="0"/>
                                          </p:val>
                                        </p:tav>
                                      </p:tavLst>
                                    </p:anim>
                                    <p:animEffect transition="in" filter="fade">
                                      <p:cBhvr>
                                        <p:cTn id="2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808312"/>
          </a:xfrm>
        </p:spPr>
        <p:txBody>
          <a:bodyPr>
            <a:normAutofit/>
          </a:bodyPr>
          <a:lstStyle/>
          <a:p>
            <a:pPr marL="0" indent="0" algn="ctr" fontAlgn="base">
              <a:buNone/>
            </a:pPr>
            <a:r>
              <a:rPr lang="es-CO" sz="4200" b="1" u="sng" dirty="0"/>
              <a:t>2. El Decálogo y la cruz</a:t>
            </a:r>
            <a:r>
              <a:rPr lang="es-CO" sz="4000" u="sng" dirty="0" smtClean="0"/>
              <a:t>.</a:t>
            </a:r>
          </a:p>
          <a:p>
            <a:pPr marL="0" indent="0" algn="ctr" fontAlgn="base">
              <a:buNone/>
            </a:pPr>
            <a:r>
              <a:rPr lang="es-CO" dirty="0"/>
              <a:t> Si bien es cierto que la muerte de Cristo terminó con la autoridad de la ley ceremonial, por otra parte </a:t>
            </a:r>
            <a:r>
              <a:rPr lang="es-CO" dirty="0" smtClean="0"/>
              <a:t>demostró la vigencia de </a:t>
            </a:r>
            <a:r>
              <a:rPr lang="es-CO" dirty="0"/>
              <a:t>los Diez </a:t>
            </a:r>
            <a:r>
              <a:rPr lang="es-CO" dirty="0" smtClean="0"/>
              <a:t>Mandamientos.</a:t>
            </a:r>
            <a:endParaRPr lang="es-CO" dirty="0"/>
          </a:p>
          <a:p>
            <a:endParaRPr lang="es-CO" dirty="0"/>
          </a:p>
        </p:txBody>
      </p:sp>
      <p:pic>
        <p:nvPicPr>
          <p:cNvPr id="1026" name="Picture 2" descr="http://ubdavid.org/espanol/exploradores1/graphics/5_nuestros-pecad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3440864"/>
            <a:ext cx="2339330" cy="291594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83568" y="3375341"/>
            <a:ext cx="4211960" cy="3046988"/>
          </a:xfrm>
          <a:prstGeom prst="rect">
            <a:avLst/>
          </a:prstGeom>
        </p:spPr>
        <p:txBody>
          <a:bodyPr wrap="square">
            <a:spAutoFit/>
          </a:bodyPr>
          <a:lstStyle/>
          <a:p>
            <a:pPr algn="ctr" fontAlgn="base"/>
            <a:r>
              <a:rPr lang="es-CO" sz="3200" dirty="0" smtClean="0"/>
              <a:t> </a:t>
            </a:r>
            <a:r>
              <a:rPr lang="es-CO" sz="3200" dirty="0"/>
              <a:t>Cristo pago la maldición impuesta por la Ley, librando así de su condenación a los creyentes por sus </a:t>
            </a:r>
            <a:r>
              <a:rPr lang="es-CO" sz="3200" dirty="0" smtClean="0"/>
              <a:t>pecados.</a:t>
            </a:r>
            <a:endParaRPr lang="es-CO" sz="3200" u="sng" dirty="0"/>
          </a:p>
        </p:txBody>
      </p:sp>
    </p:spTree>
    <p:extLst>
      <p:ext uri="{BB962C8B-B14F-4D97-AF65-F5344CB8AC3E}">
        <p14:creationId xmlns:p14="http://schemas.microsoft.com/office/powerpoint/2010/main" val="2844637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circle(in)">
                                      <p:cBhvr>
                                        <p:cTn id="12"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gradFill>
            <a:gsLst>
              <a:gs pos="0">
                <a:srgbClr val="FBEAC7">
                  <a:lumMod val="0"/>
                  <a:lumOff val="100000"/>
                </a:srgbClr>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pPr marL="0" indent="0" fontAlgn="base">
              <a:buNone/>
            </a:pPr>
            <a:r>
              <a:rPr lang="es-CO" dirty="0"/>
              <a:t> Sin embargo, el hecho de que haya realizado esto, no significa que la ley haya sido abolida, dándonos libertad para violar sus principios. El abundante testimonio bíblico referente a la perpetuidad de la Ley refuta este concepto.</a:t>
            </a:r>
          </a:p>
          <a:p>
            <a:pPr fontAlgn="base"/>
            <a:endParaRPr lang="es-CO" dirty="0" smtClean="0"/>
          </a:p>
          <a:p>
            <a:pPr fontAlgn="base"/>
            <a:r>
              <a:rPr lang="es-CO" dirty="0" smtClean="0"/>
              <a:t>Bien </a:t>
            </a:r>
            <a:r>
              <a:rPr lang="es-CO" dirty="0"/>
              <a:t>dijo Calvino que “</a:t>
            </a:r>
            <a:r>
              <a:rPr lang="es-CO" b="1" dirty="0">
                <a:latin typeface="Agency FB" pitchFamily="34" charset="0"/>
              </a:rPr>
              <a:t>no debemos imaginar que la venida de Cristo nos ha librado de la autoridad de la </a:t>
            </a:r>
            <a:r>
              <a:rPr lang="es-CO" b="1" dirty="0" smtClean="0">
                <a:latin typeface="Agency FB" pitchFamily="34" charset="0"/>
              </a:rPr>
              <a:t>Ley (moral); </a:t>
            </a:r>
            <a:r>
              <a:rPr lang="es-CO" b="1" dirty="0">
                <a:latin typeface="Agency FB" pitchFamily="34" charset="0"/>
              </a:rPr>
              <a:t>por cuanto ésta es la regla eterna de una vida santa y devota, y por lo tanto debe ser tan invariable como la justicia de Dios</a:t>
            </a:r>
            <a:r>
              <a:rPr lang="es-CO" dirty="0"/>
              <a:t>”. </a:t>
            </a:r>
          </a:p>
        </p:txBody>
      </p:sp>
    </p:spTree>
    <p:extLst>
      <p:ext uri="{BB962C8B-B14F-4D97-AF65-F5344CB8AC3E}">
        <p14:creationId xmlns:p14="http://schemas.microsoft.com/office/powerpoint/2010/main" val="361804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4680520" cy="2376264"/>
          </a:xfrm>
        </p:spPr>
        <p:txBody>
          <a:bodyPr>
            <a:normAutofit fontScale="92500" lnSpcReduction="10000"/>
          </a:bodyPr>
          <a:lstStyle/>
          <a:p>
            <a:pPr marL="0" indent="0" algn="ctr" fontAlgn="base">
              <a:buNone/>
            </a:pPr>
            <a:r>
              <a:rPr lang="es-CO" dirty="0"/>
              <a:t>Pablo descubrió la relación que existe entre la obediencia y el Evangelio de la gracia </a:t>
            </a:r>
            <a:r>
              <a:rPr lang="es-CO" dirty="0" smtClean="0"/>
              <a:t>salvadora </a:t>
            </a:r>
          </a:p>
          <a:p>
            <a:pPr marL="0" indent="0" algn="ctr" fontAlgn="base">
              <a:buNone/>
            </a:pPr>
            <a:r>
              <a:rPr lang="es-CO" dirty="0" smtClean="0">
                <a:solidFill>
                  <a:srgbClr val="FF0000"/>
                </a:solidFill>
              </a:rPr>
              <a:t>(Lea Rom.3:31)</a:t>
            </a:r>
            <a:r>
              <a:rPr lang="es-CO" dirty="0" smtClean="0"/>
              <a:t>. </a:t>
            </a:r>
            <a:endParaRPr lang="es-CO" dirty="0"/>
          </a:p>
        </p:txBody>
      </p:sp>
      <p:pic>
        <p:nvPicPr>
          <p:cNvPr id="11266" name="Picture 2" descr="http://ultimostiempos.files.wordpress.com/2010/12/clip_image002_0015.jpg?w=300&amp;h=2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60648"/>
            <a:ext cx="2857500" cy="237626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7544" y="2996952"/>
            <a:ext cx="8402116" cy="1815882"/>
          </a:xfrm>
          <a:prstGeom prst="rect">
            <a:avLst/>
          </a:prstGeom>
        </p:spPr>
        <p:txBody>
          <a:bodyPr wrap="square">
            <a:spAutoFit/>
          </a:bodyPr>
          <a:lstStyle/>
          <a:p>
            <a:pPr algn="ctr"/>
            <a:r>
              <a:rPr lang="es-CO" sz="2800" dirty="0"/>
              <a:t>Llama a los creyentes a vivir vidas santas, y los desafía a presentarse a sí mismos “</a:t>
            </a:r>
            <a:r>
              <a:rPr lang="es-CO" sz="2800" b="1" dirty="0">
                <a:latin typeface="Agency FB" pitchFamily="34" charset="0"/>
              </a:rPr>
              <a:t>a Dios como instrumentos de justicia. Porque el pecado no se enseñoreará de vosotros; pues no estáis bajo la ley, sino bajo la gracia</a:t>
            </a:r>
            <a:r>
              <a:rPr lang="es-CO" sz="2800" dirty="0"/>
              <a:t>”</a:t>
            </a:r>
            <a:r>
              <a:rPr lang="es-CO" sz="2800" dirty="0">
                <a:solidFill>
                  <a:srgbClr val="FF0000"/>
                </a:solidFill>
              </a:rPr>
              <a:t> (Rom.6:13,14). </a:t>
            </a:r>
          </a:p>
        </p:txBody>
      </p:sp>
    </p:spTree>
    <p:extLst>
      <p:ext uri="{BB962C8B-B14F-4D97-AF65-F5344CB8AC3E}">
        <p14:creationId xmlns:p14="http://schemas.microsoft.com/office/powerpoint/2010/main" val="15327162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6264696"/>
          </a:xfrm>
          <a:blipFill>
            <a:blip r:embed="rId2"/>
            <a:tile tx="0" ty="0" sx="100000" sy="100000" flip="none" algn="tl"/>
          </a:blipFill>
        </p:spPr>
        <p:txBody>
          <a:bodyPr>
            <a:normAutofit fontScale="92500" lnSpcReduction="20000"/>
          </a:bodyPr>
          <a:lstStyle/>
          <a:p>
            <a:pPr marL="0" indent="0" algn="ctr" fontAlgn="base">
              <a:buNone/>
            </a:pPr>
            <a:r>
              <a:rPr lang="es-CO" dirty="0" smtClean="0"/>
              <a:t>Así </a:t>
            </a:r>
            <a:r>
              <a:rPr lang="es-CO" dirty="0"/>
              <a:t>pues, los cristianos no guardan la </a:t>
            </a:r>
            <a:r>
              <a:rPr lang="es-CO" dirty="0" smtClean="0"/>
              <a:t>Ley </a:t>
            </a:r>
            <a:r>
              <a:rPr lang="es-CO" dirty="0"/>
              <a:t>con el fin de obtener la salvación; los que procuren hacer eso lograrán tan sólo hundirse más en la esclavitud del pecado. </a:t>
            </a:r>
            <a:r>
              <a:rPr lang="es-CO" dirty="0" smtClean="0"/>
              <a:t>Todo </a:t>
            </a:r>
            <a:r>
              <a:rPr lang="es-CO" dirty="0"/>
              <a:t>el tiempo que un individuo se halla bajo la ley, permanece también bajo el dominio del pecado, </a:t>
            </a:r>
            <a:r>
              <a:rPr lang="es-CO" dirty="0" smtClean="0"/>
              <a:t>(por cuanto estar «bajo la Ley», es estar transgrediendo la Ley, y ella lo persigue para que pague su transgreción).  </a:t>
            </a:r>
          </a:p>
          <a:p>
            <a:pPr fontAlgn="base"/>
            <a:endParaRPr lang="es-CO" dirty="0"/>
          </a:p>
          <a:p>
            <a:pPr algn="ctr" fontAlgn="base"/>
            <a:r>
              <a:rPr lang="es-CO" dirty="0" smtClean="0"/>
              <a:t>Recuerda que la </a:t>
            </a:r>
            <a:r>
              <a:rPr lang="es-CO" dirty="0"/>
              <a:t>ley no puede salvarnos de la condenación del pecado ni de su </a:t>
            </a:r>
            <a:r>
              <a:rPr lang="es-CO" dirty="0" smtClean="0"/>
              <a:t>poder, el que nos salva es Cristo. </a:t>
            </a:r>
            <a:r>
              <a:rPr lang="es-CO" dirty="0"/>
              <a:t>Pero los que están bajo la gracia reciben no sólo libertad de la condenación </a:t>
            </a:r>
            <a:r>
              <a:rPr lang="es-CO" dirty="0" smtClean="0"/>
              <a:t>según los dice Pablo en </a:t>
            </a:r>
            <a:r>
              <a:rPr lang="es-CO" dirty="0" smtClean="0">
                <a:solidFill>
                  <a:srgbClr val="FF0000"/>
                </a:solidFill>
              </a:rPr>
              <a:t>(Rom.8:1</a:t>
            </a:r>
            <a:r>
              <a:rPr lang="es-CO" dirty="0">
                <a:solidFill>
                  <a:srgbClr val="FF0000"/>
                </a:solidFill>
              </a:rPr>
              <a:t>)</a:t>
            </a:r>
            <a:r>
              <a:rPr lang="es-CO" dirty="0"/>
              <a:t>, sino también el poder para vencer </a:t>
            </a:r>
            <a:r>
              <a:rPr lang="es-CO" dirty="0">
                <a:solidFill>
                  <a:srgbClr val="FF0000"/>
                </a:solidFill>
              </a:rPr>
              <a:t>(Rom.6:4)</a:t>
            </a:r>
            <a:r>
              <a:rPr lang="es-CO" dirty="0"/>
              <a:t>. De este modo, </a:t>
            </a:r>
            <a:r>
              <a:rPr lang="es-CO" dirty="0" smtClean="0"/>
              <a:t>«</a:t>
            </a:r>
            <a:r>
              <a:rPr lang="es-CO" b="1" dirty="0" smtClean="0">
                <a:latin typeface="Agency FB" pitchFamily="34" charset="0"/>
              </a:rPr>
              <a:t>el </a:t>
            </a:r>
            <a:r>
              <a:rPr lang="es-CO" b="1" dirty="0">
                <a:latin typeface="Agency FB" pitchFamily="34" charset="0"/>
              </a:rPr>
              <a:t>pecado ya no tendrá dominio sobre ellos</a:t>
            </a:r>
            <a:r>
              <a:rPr lang="es-CO" dirty="0"/>
              <a:t>”.</a:t>
            </a:r>
          </a:p>
        </p:txBody>
      </p:sp>
    </p:spTree>
    <p:extLst>
      <p:ext uri="{BB962C8B-B14F-4D97-AF65-F5344CB8AC3E}">
        <p14:creationId xmlns:p14="http://schemas.microsoft.com/office/powerpoint/2010/main" val="243343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2231</Words>
  <Application>Microsoft Office PowerPoint</Application>
  <PresentationFormat>Presentación en pantalla (4:3)</PresentationFormat>
  <Paragraphs>79</Paragraphs>
  <Slides>27</Slides>
  <Notes>0</Notes>
  <HiddenSlides>0</HiddenSlides>
  <MMClips>0</MMClips>
  <ScaleCrop>false</ScaleCrop>
  <HeadingPairs>
    <vt:vector size="4" baseType="variant">
      <vt:variant>
        <vt:lpstr>Tema</vt:lpstr>
      </vt:variant>
      <vt:variant>
        <vt:i4>1</vt:i4>
      </vt:variant>
      <vt:variant>
        <vt:lpstr>Títulos de diapositiva</vt:lpstr>
      </vt:variant>
      <vt:variant>
        <vt:i4>27</vt:i4>
      </vt:variant>
    </vt:vector>
  </HeadingPairs>
  <TitlesOfParts>
    <vt:vector size="28"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COMPUCENTRO</cp:lastModifiedBy>
  <cp:revision>2</cp:revision>
  <dcterms:created xsi:type="dcterms:W3CDTF">2013-06-04T13:29:24Z</dcterms:created>
  <dcterms:modified xsi:type="dcterms:W3CDTF">2013-07-16T14:40:48Z</dcterms:modified>
</cp:coreProperties>
</file>